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xls" ContentType="application/vnd.ms-exce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3" r:id="rId1"/>
  </p:sldMasterIdLst>
  <p:notesMasterIdLst>
    <p:notesMasterId r:id="rId114"/>
  </p:notesMasterIdLst>
  <p:handoutMasterIdLst>
    <p:handoutMasterId r:id="rId115"/>
  </p:handoutMasterIdLst>
  <p:sldIdLst>
    <p:sldId id="308" r:id="rId2"/>
    <p:sldId id="309" r:id="rId3"/>
    <p:sldId id="310" r:id="rId4"/>
    <p:sldId id="425" r:id="rId5"/>
    <p:sldId id="356" r:id="rId6"/>
    <p:sldId id="312" r:id="rId7"/>
    <p:sldId id="313" r:id="rId8"/>
    <p:sldId id="314" r:id="rId9"/>
    <p:sldId id="357" r:id="rId10"/>
    <p:sldId id="315" r:id="rId11"/>
    <p:sldId id="367" r:id="rId12"/>
    <p:sldId id="316" r:id="rId13"/>
    <p:sldId id="317" r:id="rId14"/>
    <p:sldId id="318" r:id="rId15"/>
    <p:sldId id="426" r:id="rId16"/>
    <p:sldId id="320" r:id="rId17"/>
    <p:sldId id="321" r:id="rId18"/>
    <p:sldId id="322" r:id="rId19"/>
    <p:sldId id="427" r:id="rId20"/>
    <p:sldId id="421" r:id="rId21"/>
    <p:sldId id="325" r:id="rId22"/>
    <p:sldId id="358" r:id="rId23"/>
    <p:sldId id="396" r:id="rId24"/>
    <p:sldId id="415" r:id="rId25"/>
    <p:sldId id="401" r:id="rId26"/>
    <p:sldId id="402" r:id="rId27"/>
    <p:sldId id="416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417" r:id="rId44"/>
    <p:sldId id="391" r:id="rId45"/>
    <p:sldId id="392" r:id="rId46"/>
    <p:sldId id="368" r:id="rId47"/>
    <p:sldId id="333" r:id="rId48"/>
    <p:sldId id="418" r:id="rId49"/>
    <p:sldId id="336" r:id="rId50"/>
    <p:sldId id="403" r:id="rId51"/>
    <p:sldId id="404" r:id="rId52"/>
    <p:sldId id="405" r:id="rId53"/>
    <p:sldId id="340" r:id="rId54"/>
    <p:sldId id="406" r:id="rId55"/>
    <p:sldId id="407" r:id="rId56"/>
    <p:sldId id="408" r:id="rId57"/>
    <p:sldId id="409" r:id="rId58"/>
    <p:sldId id="410" r:id="rId59"/>
    <p:sldId id="345" r:id="rId60"/>
    <p:sldId id="346" r:id="rId61"/>
    <p:sldId id="419" r:id="rId62"/>
    <p:sldId id="420" r:id="rId63"/>
    <p:sldId id="428" r:id="rId64"/>
    <p:sldId id="436" r:id="rId65"/>
    <p:sldId id="452" r:id="rId66"/>
    <p:sldId id="430" r:id="rId67"/>
    <p:sldId id="431" r:id="rId68"/>
    <p:sldId id="432" r:id="rId69"/>
    <p:sldId id="433" r:id="rId70"/>
    <p:sldId id="434" r:id="rId71"/>
    <p:sldId id="435" r:id="rId72"/>
    <p:sldId id="437" r:id="rId73"/>
    <p:sldId id="371" r:id="rId74"/>
    <p:sldId id="372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97" r:id="rId84"/>
    <p:sldId id="398" r:id="rId85"/>
    <p:sldId id="438" r:id="rId86"/>
    <p:sldId id="439" r:id="rId87"/>
    <p:sldId id="453" r:id="rId88"/>
    <p:sldId id="442" r:id="rId89"/>
    <p:sldId id="443" r:id="rId90"/>
    <p:sldId id="446" r:id="rId91"/>
    <p:sldId id="447" r:id="rId92"/>
    <p:sldId id="445" r:id="rId93"/>
    <p:sldId id="448" r:id="rId94"/>
    <p:sldId id="449" r:id="rId95"/>
    <p:sldId id="450" r:id="rId96"/>
    <p:sldId id="456" r:id="rId97"/>
    <p:sldId id="457" r:id="rId98"/>
    <p:sldId id="459" r:id="rId99"/>
    <p:sldId id="461" r:id="rId100"/>
    <p:sldId id="462" r:id="rId101"/>
    <p:sldId id="463" r:id="rId102"/>
    <p:sldId id="464" r:id="rId103"/>
    <p:sldId id="451" r:id="rId104"/>
    <p:sldId id="454" r:id="rId105"/>
    <p:sldId id="365" r:id="rId106"/>
    <p:sldId id="361" r:id="rId107"/>
    <p:sldId id="423" r:id="rId108"/>
    <p:sldId id="424" r:id="rId109"/>
    <p:sldId id="440" r:id="rId110"/>
    <p:sldId id="441" r:id="rId111"/>
    <p:sldId id="429" r:id="rId112"/>
    <p:sldId id="370" r:id="rId113"/>
  </p:sldIdLst>
  <p:sldSz cx="9144000" cy="6858000" type="screen4x3"/>
  <p:notesSz cx="6934200" cy="9182100"/>
  <p:defaultTextStyle>
    <a:defPPr>
      <a:defRPr lang="en-GB"/>
    </a:defPPr>
    <a:lvl1pPr algn="ctr" rtl="0" eaLnBrk="0" fontAlgn="base" hangingPunct="0">
      <a:lnSpc>
        <a:spcPct val="90000"/>
      </a:lnSpc>
      <a:spcBef>
        <a:spcPct val="0"/>
      </a:spcBef>
      <a:spcAft>
        <a:spcPts val="1200"/>
      </a:spcAft>
      <a:buClr>
        <a:schemeClr val="bg1"/>
      </a:buClr>
      <a:buFont typeface="Times New Roman" pitchFamily="18" charset="0"/>
      <a:buChar char="•"/>
      <a:defRPr sz="16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ts val="1200"/>
      </a:spcAft>
      <a:buClr>
        <a:schemeClr val="bg1"/>
      </a:buClr>
      <a:buFont typeface="Times New Roman" pitchFamily="18" charset="0"/>
      <a:buChar char="•"/>
      <a:defRPr sz="16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ts val="1200"/>
      </a:spcAft>
      <a:buClr>
        <a:schemeClr val="bg1"/>
      </a:buClr>
      <a:buFont typeface="Times New Roman" pitchFamily="18" charset="0"/>
      <a:buChar char="•"/>
      <a:defRPr sz="16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ts val="1200"/>
      </a:spcAft>
      <a:buClr>
        <a:schemeClr val="bg1"/>
      </a:buClr>
      <a:buFont typeface="Times New Roman" pitchFamily="18" charset="0"/>
      <a:buChar char="•"/>
      <a:defRPr sz="16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ts val="1200"/>
      </a:spcAft>
      <a:buClr>
        <a:schemeClr val="bg1"/>
      </a:buClr>
      <a:buFont typeface="Times New Roman" pitchFamily="18" charset="0"/>
      <a:buChar char="•"/>
      <a:defRPr sz="16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rebuchet MS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rebuchet MS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rebuchet MS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rebuchet MS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641"/>
    <a:srgbClr val="4C4C98"/>
    <a:srgbClr val="6464B2"/>
    <a:srgbClr val="33CC33"/>
    <a:srgbClr val="CCCC00"/>
    <a:srgbClr val="CC3300"/>
    <a:srgbClr val="00FF00"/>
    <a:srgbClr val="1BFB5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15" autoAdjust="0"/>
    <p:restoredTop sz="94660"/>
  </p:normalViewPr>
  <p:slideViewPr>
    <p:cSldViewPr>
      <p:cViewPr varScale="1">
        <p:scale>
          <a:sx n="62" d="100"/>
          <a:sy n="62" d="100"/>
        </p:scale>
        <p:origin x="-74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0372"/>
    </p:cViewPr>
  </p:sorterViewPr>
  <p:notesViewPr>
    <p:cSldViewPr>
      <p:cViewPr varScale="1">
        <p:scale>
          <a:sx n="59" d="100"/>
          <a:sy n="59" d="100"/>
        </p:scale>
        <p:origin x="-2544" y="-102"/>
      </p:cViewPr>
      <p:guideLst>
        <p:guide orient="horz" pos="2892"/>
        <p:guide pos="218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46" tIns="46324" rIns="92646" bIns="46324" numCol="1" anchor="t" anchorCtr="0" compatLnSpc="1">
            <a:prstTxWarp prst="textNoShape">
              <a:avLst/>
            </a:prstTxWarp>
          </a:bodyPr>
          <a:lstStyle>
            <a:lvl1pPr algn="l" defTabSz="919163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46" tIns="46324" rIns="92646" bIns="46324" numCol="1" anchor="t" anchorCtr="0" compatLnSpc="1">
            <a:prstTxWarp prst="textNoShape">
              <a:avLst/>
            </a:prstTxWarp>
          </a:bodyPr>
          <a:lstStyle>
            <a:lvl1pPr algn="r" defTabSz="919163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560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46" tIns="46324" rIns="92646" bIns="46324" numCol="1" anchor="b" anchorCtr="0" compatLnSpc="1">
            <a:prstTxWarp prst="textNoShape">
              <a:avLst/>
            </a:prstTxWarp>
          </a:bodyPr>
          <a:lstStyle>
            <a:lvl1pPr algn="l" defTabSz="919163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560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68680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46" tIns="46324" rIns="92646" bIns="46324" numCol="1" anchor="b" anchorCtr="0" compatLnSpc="1">
            <a:prstTxWarp prst="textNoShape">
              <a:avLst/>
            </a:prstTxWarp>
          </a:bodyPr>
          <a:lstStyle>
            <a:lvl1pPr algn="r" defTabSz="919163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1200">
                <a:latin typeface="Arial" charset="0"/>
              </a:defRPr>
            </a:lvl1pPr>
          </a:lstStyle>
          <a:p>
            <a:pPr>
              <a:defRPr/>
            </a:pPr>
            <a:fld id="{1364B146-C46A-4C13-8CFC-0B308CA00F3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811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49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85850" y="4343400"/>
            <a:ext cx="46958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46" tIns="46324" rIns="92646" bIns="463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</p:txBody>
      </p:sp>
      <p:sp>
        <p:nvSpPr>
          <p:cNvPr id="2549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686800"/>
            <a:ext cx="297180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46" tIns="46324" rIns="92646" bIns="46324" numCol="1" anchor="b" anchorCtr="0" compatLnSpc="1">
            <a:prstTxWarp prst="textNoShape">
              <a:avLst/>
            </a:prstTxWarp>
          </a:bodyPr>
          <a:lstStyle>
            <a:lvl1pPr algn="r" defTabSz="919163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1000">
                <a:latin typeface="FuturaA Bk BT" pitchFamily="34" charset="0"/>
              </a:defRPr>
            </a:lvl1pPr>
          </a:lstStyle>
          <a:p>
            <a:pPr>
              <a:defRPr/>
            </a:pPr>
            <a:fld id="{159AB569-F96D-471E-A25E-4069982D879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rtl="0" eaLnBrk="0" fontAlgn="base" hangingPunct="0">
      <a:lnSpc>
        <a:spcPct val="90000"/>
      </a:lnSpc>
      <a:spcBef>
        <a:spcPct val="40000"/>
      </a:spcBef>
      <a:spcAft>
        <a:spcPct val="0"/>
      </a:spcAft>
      <a:buChar char="&gt;"/>
      <a:defRPr sz="1200" kern="1200">
        <a:solidFill>
          <a:schemeClr val="tx1"/>
        </a:solidFill>
        <a:latin typeface="FuturaA Bk BT" pitchFamily="34" charset="0"/>
        <a:ea typeface="+mn-ea"/>
        <a:cs typeface="+mn-cs"/>
      </a:defRPr>
    </a:lvl1pPr>
    <a:lvl2pPr marL="457200" indent="-171450" algn="l" rtl="0" eaLnBrk="0" fontAlgn="base" hangingPunct="0">
      <a:lnSpc>
        <a:spcPct val="90000"/>
      </a:lnSpc>
      <a:spcBef>
        <a:spcPct val="40000"/>
      </a:spcBef>
      <a:spcAft>
        <a:spcPct val="0"/>
      </a:spcAft>
      <a:buChar char="•"/>
      <a:defRPr sz="1200" kern="1200">
        <a:solidFill>
          <a:schemeClr val="tx1"/>
        </a:solidFill>
        <a:latin typeface="FuturaA Bk BT" pitchFamily="34" charset="0"/>
        <a:ea typeface="+mn-ea"/>
        <a:cs typeface="+mn-cs"/>
      </a:defRPr>
    </a:lvl2pPr>
    <a:lvl3pPr marL="742950" indent="-171450" algn="l" rtl="0" eaLnBrk="0" fontAlgn="base" hangingPunct="0">
      <a:lnSpc>
        <a:spcPct val="90000"/>
      </a:lnSpc>
      <a:spcBef>
        <a:spcPct val="40000"/>
      </a:spcBef>
      <a:spcAft>
        <a:spcPct val="0"/>
      </a:spcAft>
      <a:buChar char="–"/>
      <a:defRPr sz="1200" kern="1200">
        <a:solidFill>
          <a:schemeClr val="tx1"/>
        </a:solidFill>
        <a:latin typeface="FuturaA Bk BT" pitchFamily="34" charset="0"/>
        <a:ea typeface="+mn-ea"/>
        <a:cs typeface="+mn-cs"/>
      </a:defRPr>
    </a:lvl3pPr>
    <a:lvl4pPr marL="1600200" indent="-228600" algn="l" rtl="0" eaLnBrk="0" fontAlgn="base" hangingPunct="0">
      <a:lnSpc>
        <a:spcPct val="90000"/>
      </a:lnSpc>
      <a:spcBef>
        <a:spcPct val="40000"/>
      </a:spcBef>
      <a:spcAft>
        <a:spcPct val="0"/>
      </a:spcAft>
      <a:buSzPct val="60000"/>
      <a:buChar char="&gt;"/>
      <a:defRPr sz="1200" kern="1200">
        <a:solidFill>
          <a:schemeClr val="tx1"/>
        </a:solidFill>
        <a:latin typeface="FuturaA Bk BT" pitchFamily="34" charset="0"/>
        <a:ea typeface="+mn-ea"/>
        <a:cs typeface="+mn-cs"/>
      </a:defRPr>
    </a:lvl4pPr>
    <a:lvl5pPr marL="2057400" indent="-228600" algn="l" rtl="0" eaLnBrk="0" fontAlgn="base" hangingPunct="0">
      <a:lnSpc>
        <a:spcPct val="90000"/>
      </a:lnSpc>
      <a:spcBef>
        <a:spcPct val="40000"/>
      </a:spcBef>
      <a:spcAft>
        <a:spcPct val="0"/>
      </a:spcAft>
      <a:buSzPct val="60000"/>
      <a:buChar char="&gt;"/>
      <a:defRPr sz="1200" kern="1200">
        <a:solidFill>
          <a:schemeClr val="tx1"/>
        </a:solidFill>
        <a:latin typeface="FuturaA Bk BT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81846E-4824-4F0A-8168-2BA607725CC4}" type="slidenum">
              <a:rPr lang="en-GB" smtClean="0"/>
              <a:pPr/>
              <a:t>7</a:t>
            </a:fld>
            <a:endParaRPr lang="en-GB" smtClean="0"/>
          </a:p>
        </p:txBody>
      </p:sp>
      <p:sp>
        <p:nvSpPr>
          <p:cNvPr id="128003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81100" y="695325"/>
            <a:ext cx="4573588" cy="3430588"/>
          </a:xfrm>
          <a:ln w="12700" cap="flat">
            <a:solidFill>
              <a:schemeClr val="tx1"/>
            </a:solidFill>
          </a:ln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64038"/>
            <a:ext cx="5092700" cy="3019425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F6DEA8-A320-49FF-97BB-5F2B66E670CE}" type="slidenum">
              <a:rPr lang="en-GB" smtClean="0"/>
              <a:pPr/>
              <a:t>33</a:t>
            </a:fld>
            <a:endParaRPr lang="en-GB" smtClean="0"/>
          </a:p>
        </p:txBody>
      </p:sp>
      <p:sp>
        <p:nvSpPr>
          <p:cNvPr id="137219" name="Rectangle 2"/>
          <p:cNvSpPr>
            <a:spLocks noChangeArrowheads="1"/>
          </p:cNvSpPr>
          <p:nvPr/>
        </p:nvSpPr>
        <p:spPr bwMode="auto">
          <a:xfrm>
            <a:off x="3924300" y="7938"/>
            <a:ext cx="3009900" cy="428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220" name="Rectangle 3"/>
          <p:cNvSpPr>
            <a:spLocks noChangeArrowheads="1"/>
          </p:cNvSpPr>
          <p:nvPr/>
        </p:nvSpPr>
        <p:spPr bwMode="auto">
          <a:xfrm>
            <a:off x="3924300" y="8740775"/>
            <a:ext cx="3009900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9050" tIns="0" rIns="19050" bIns="0" anchor="b"/>
          <a:lstStyle/>
          <a:p>
            <a:pPr algn="r" defTabSz="787400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 i="1">
                <a:latin typeface="Times New Roman" pitchFamily="18" charset="0"/>
              </a:rPr>
              <a:t>4</a:t>
            </a:r>
          </a:p>
        </p:txBody>
      </p:sp>
      <p:sp>
        <p:nvSpPr>
          <p:cNvPr id="137221" name="Rectangle 4"/>
          <p:cNvSpPr>
            <a:spLocks noChangeArrowheads="1"/>
          </p:cNvSpPr>
          <p:nvPr/>
        </p:nvSpPr>
        <p:spPr bwMode="auto">
          <a:xfrm>
            <a:off x="-1588" y="8740775"/>
            <a:ext cx="3006726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222" name="Rectangle 5"/>
          <p:cNvSpPr>
            <a:spLocks noChangeArrowheads="1"/>
          </p:cNvSpPr>
          <p:nvPr/>
        </p:nvSpPr>
        <p:spPr bwMode="auto">
          <a:xfrm>
            <a:off x="-1588" y="7938"/>
            <a:ext cx="3006726" cy="428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223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81100" y="695325"/>
            <a:ext cx="4573588" cy="3430588"/>
          </a:xfrm>
          <a:ln w="12700" cap="flat">
            <a:solidFill>
              <a:schemeClr val="tx1"/>
            </a:solidFill>
          </a:ln>
        </p:spPr>
      </p:sp>
      <p:sp>
        <p:nvSpPr>
          <p:cNvPr id="137224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9163" y="4364038"/>
            <a:ext cx="5089525" cy="3019425"/>
          </a:xfrm>
          <a:noFill/>
          <a:ln/>
        </p:spPr>
        <p:txBody>
          <a:bodyPr lIns="96838" tIns="47625" rIns="96838" bIns="47625"/>
          <a:lstStyle/>
          <a:p>
            <a:r>
              <a:rPr lang="en-US" smtClean="0"/>
              <a:t> In case there is no Released document yet, then only 1 document is shown of course</a:t>
            </a:r>
          </a:p>
          <a:p>
            <a:r>
              <a:rPr lang="en-US" smtClean="0"/>
              <a:t> If you want to look to older editions, then look in the History file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1EBE0E-AF5B-4108-B87D-F52E95E5B558}" type="slidenum">
              <a:rPr lang="en-GB" smtClean="0"/>
              <a:pPr/>
              <a:t>39</a:t>
            </a:fld>
            <a:endParaRPr lang="en-GB" smtClean="0"/>
          </a:p>
        </p:txBody>
      </p:sp>
      <p:sp>
        <p:nvSpPr>
          <p:cNvPr id="138243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81100" y="695325"/>
            <a:ext cx="4573588" cy="3430588"/>
          </a:xfrm>
          <a:ln w="12700" cap="flat">
            <a:solidFill>
              <a:schemeClr val="tx1"/>
            </a:solidFill>
          </a:ln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2338" y="4365625"/>
            <a:ext cx="5086350" cy="3021013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B0B3FB-88B1-4FFB-B7A9-E89B76F22832}" type="slidenum">
              <a:rPr lang="en-GB" smtClean="0"/>
              <a:pPr/>
              <a:t>42</a:t>
            </a:fld>
            <a:endParaRPr lang="en-GB" smtClean="0"/>
          </a:p>
        </p:txBody>
      </p:sp>
      <p:sp>
        <p:nvSpPr>
          <p:cNvPr id="139267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81100" y="695325"/>
            <a:ext cx="4573588" cy="3430588"/>
          </a:xfrm>
          <a:ln w="12700" cap="flat">
            <a:solidFill>
              <a:schemeClr val="tx1"/>
            </a:solidFill>
          </a:ln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2338" y="4365625"/>
            <a:ext cx="5086350" cy="3021013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00B021-280D-4558-8D38-CD3F67DC7D1A}" type="slidenum">
              <a:rPr lang="en-GB" smtClean="0"/>
              <a:pPr/>
              <a:t>43</a:t>
            </a:fld>
            <a:endParaRPr lang="en-GB" smtClean="0"/>
          </a:p>
        </p:txBody>
      </p:sp>
      <p:sp>
        <p:nvSpPr>
          <p:cNvPr id="140291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81100" y="695325"/>
            <a:ext cx="4573588" cy="3430588"/>
          </a:xfrm>
          <a:ln w="12700" cap="flat">
            <a:solidFill>
              <a:schemeClr val="tx1"/>
            </a:solidFill>
          </a:ln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2338" y="4365625"/>
            <a:ext cx="5086350" cy="3021013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C788C3-0B33-4DCD-8336-1E151CC5157E}" type="slidenum">
              <a:rPr lang="en-GB" smtClean="0"/>
              <a:pPr/>
              <a:t>44</a:t>
            </a:fld>
            <a:endParaRPr lang="en-GB" smtClean="0"/>
          </a:p>
        </p:txBody>
      </p:sp>
      <p:sp>
        <p:nvSpPr>
          <p:cNvPr id="141315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81100" y="695325"/>
            <a:ext cx="4573588" cy="3430588"/>
          </a:xfrm>
          <a:ln w="12700" cap="flat">
            <a:solidFill>
              <a:schemeClr val="tx1"/>
            </a:solidFill>
          </a:ln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2338" y="4365625"/>
            <a:ext cx="5086350" cy="3021013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9853E9-0A78-4187-8517-2D3F4151BC82}" type="slidenum">
              <a:rPr lang="en-GB" smtClean="0"/>
              <a:pPr/>
              <a:t>45</a:t>
            </a:fld>
            <a:endParaRPr lang="en-GB" smtClean="0"/>
          </a:p>
        </p:txBody>
      </p:sp>
      <p:sp>
        <p:nvSpPr>
          <p:cNvPr id="14233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81100" y="695325"/>
            <a:ext cx="4573588" cy="3430588"/>
          </a:xfrm>
          <a:ln w="12700" cap="flat">
            <a:solidFill>
              <a:schemeClr val="tx1"/>
            </a:solidFill>
          </a:ln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2338" y="4365625"/>
            <a:ext cx="5086350" cy="3021013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53C613-8484-45E0-93CA-BA72092615B2}" type="slidenum">
              <a:rPr lang="en-GB" smtClean="0"/>
              <a:pPr/>
              <a:t>55</a:t>
            </a:fld>
            <a:endParaRPr lang="en-GB" smtClean="0"/>
          </a:p>
        </p:txBody>
      </p:sp>
      <p:sp>
        <p:nvSpPr>
          <p:cNvPr id="143363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 w="12700" cap="flat">
            <a:solidFill>
              <a:schemeClr val="tx1"/>
            </a:solidFill>
          </a:ln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0750" y="4365625"/>
            <a:ext cx="5089525" cy="3021013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E0F70-BB67-4F1A-A3A6-00256A3AD295}" type="slidenum">
              <a:rPr lang="en-GB" smtClean="0"/>
              <a:pPr/>
              <a:t>57</a:t>
            </a:fld>
            <a:endParaRPr lang="en-GB" smtClean="0"/>
          </a:p>
        </p:txBody>
      </p:sp>
      <p:sp>
        <p:nvSpPr>
          <p:cNvPr id="144387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64038"/>
            <a:ext cx="5092700" cy="3019425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3E3452-9290-474F-9C7E-729C1493421E}" type="slidenum">
              <a:rPr lang="en-GB" smtClean="0"/>
              <a:pPr/>
              <a:t>58</a:t>
            </a:fld>
            <a:endParaRPr lang="en-GB" smtClean="0"/>
          </a:p>
        </p:txBody>
      </p:sp>
      <p:sp>
        <p:nvSpPr>
          <p:cNvPr id="145411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64038"/>
            <a:ext cx="5092700" cy="3019425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0CD485-1144-441C-9258-51F05A564206}" type="slidenum">
              <a:rPr lang="en-GB" smtClean="0"/>
              <a:pPr/>
              <a:t>59</a:t>
            </a:fld>
            <a:endParaRPr lang="en-GB" smtClean="0"/>
          </a:p>
        </p:txBody>
      </p:sp>
      <p:sp>
        <p:nvSpPr>
          <p:cNvPr id="146435" name="Rectangle 2"/>
          <p:cNvSpPr>
            <a:spLocks noChangeArrowheads="1"/>
          </p:cNvSpPr>
          <p:nvPr/>
        </p:nvSpPr>
        <p:spPr bwMode="auto">
          <a:xfrm>
            <a:off x="3925888" y="7938"/>
            <a:ext cx="3008312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6436" name="Rectangle 3"/>
          <p:cNvSpPr>
            <a:spLocks noChangeArrowheads="1"/>
          </p:cNvSpPr>
          <p:nvPr/>
        </p:nvSpPr>
        <p:spPr bwMode="auto">
          <a:xfrm>
            <a:off x="3925888" y="8740775"/>
            <a:ext cx="3008312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9050" tIns="0" rIns="19050" bIns="0" anchor="b"/>
          <a:lstStyle/>
          <a:p>
            <a:pPr algn="r" defTabSz="787400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 i="1">
                <a:latin typeface="Times New Roman" pitchFamily="18" charset="0"/>
              </a:rPr>
              <a:t>4</a:t>
            </a:r>
          </a:p>
        </p:txBody>
      </p:sp>
      <p:sp>
        <p:nvSpPr>
          <p:cNvPr id="146437" name="Rectangle 4"/>
          <p:cNvSpPr>
            <a:spLocks noChangeArrowheads="1"/>
          </p:cNvSpPr>
          <p:nvPr/>
        </p:nvSpPr>
        <p:spPr bwMode="auto">
          <a:xfrm>
            <a:off x="-1588" y="8740775"/>
            <a:ext cx="3005138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6438" name="Rectangle 5"/>
          <p:cNvSpPr>
            <a:spLocks noChangeArrowheads="1"/>
          </p:cNvSpPr>
          <p:nvPr/>
        </p:nvSpPr>
        <p:spPr bwMode="auto">
          <a:xfrm>
            <a:off x="-1588" y="7938"/>
            <a:ext cx="3005138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6439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 w="12700" cap="flat">
            <a:solidFill>
              <a:schemeClr val="tx1"/>
            </a:solidFill>
          </a:ln>
        </p:spPr>
      </p:sp>
      <p:sp>
        <p:nvSpPr>
          <p:cNvPr id="146440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7575" y="4364038"/>
            <a:ext cx="5092700" cy="3019425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ED3D71-A6AC-4788-9408-466F1B10F039}" type="slidenum">
              <a:rPr lang="en-GB" smtClean="0"/>
              <a:pPr/>
              <a:t>24</a:t>
            </a:fld>
            <a:endParaRPr lang="en-GB" smtClean="0"/>
          </a:p>
        </p:txBody>
      </p:sp>
      <p:sp>
        <p:nvSpPr>
          <p:cNvPr id="129027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81100" y="695325"/>
            <a:ext cx="4573588" cy="3430588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9163" y="4364038"/>
            <a:ext cx="5089525" cy="3019425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D968F8-EA41-4AFD-A6FD-53DF06C4A524}" type="slidenum">
              <a:rPr lang="en-GB" smtClean="0"/>
              <a:pPr/>
              <a:t>60</a:t>
            </a:fld>
            <a:endParaRPr lang="en-GB" smtClean="0"/>
          </a:p>
        </p:txBody>
      </p:sp>
      <p:sp>
        <p:nvSpPr>
          <p:cNvPr id="147459" name="Rectangle 2"/>
          <p:cNvSpPr>
            <a:spLocks noChangeArrowheads="1"/>
          </p:cNvSpPr>
          <p:nvPr/>
        </p:nvSpPr>
        <p:spPr bwMode="auto">
          <a:xfrm>
            <a:off x="3925888" y="7938"/>
            <a:ext cx="3008312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7460" name="Rectangle 3"/>
          <p:cNvSpPr>
            <a:spLocks noChangeArrowheads="1"/>
          </p:cNvSpPr>
          <p:nvPr/>
        </p:nvSpPr>
        <p:spPr bwMode="auto">
          <a:xfrm>
            <a:off x="3925888" y="8740775"/>
            <a:ext cx="3008312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9050" tIns="0" rIns="19050" bIns="0" anchor="b"/>
          <a:lstStyle/>
          <a:p>
            <a:pPr algn="r" defTabSz="787400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 i="1">
                <a:latin typeface="Times New Roman" pitchFamily="18" charset="0"/>
              </a:rPr>
              <a:t>4</a:t>
            </a:r>
          </a:p>
        </p:txBody>
      </p:sp>
      <p:sp>
        <p:nvSpPr>
          <p:cNvPr id="147461" name="Rectangle 4"/>
          <p:cNvSpPr>
            <a:spLocks noChangeArrowheads="1"/>
          </p:cNvSpPr>
          <p:nvPr/>
        </p:nvSpPr>
        <p:spPr bwMode="auto">
          <a:xfrm>
            <a:off x="-1588" y="8740775"/>
            <a:ext cx="3005138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7462" name="Rectangle 5"/>
          <p:cNvSpPr>
            <a:spLocks noChangeArrowheads="1"/>
          </p:cNvSpPr>
          <p:nvPr/>
        </p:nvSpPr>
        <p:spPr bwMode="auto">
          <a:xfrm>
            <a:off x="-1588" y="7938"/>
            <a:ext cx="3005138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7463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 w="12700" cap="flat">
            <a:solidFill>
              <a:schemeClr val="tx1"/>
            </a:solidFill>
          </a:ln>
        </p:spPr>
      </p:sp>
      <p:sp>
        <p:nvSpPr>
          <p:cNvPr id="147464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7575" y="4364038"/>
            <a:ext cx="5092700" cy="3019425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AF8BA1-82BF-4503-B48C-7098FB06DAE0}" type="slidenum">
              <a:rPr lang="en-GB" smtClean="0"/>
              <a:pPr/>
              <a:t>61</a:t>
            </a:fld>
            <a:endParaRPr lang="en-GB" smtClean="0"/>
          </a:p>
        </p:txBody>
      </p:sp>
      <p:sp>
        <p:nvSpPr>
          <p:cNvPr id="148483" name="Rectangle 2"/>
          <p:cNvSpPr>
            <a:spLocks noChangeArrowheads="1"/>
          </p:cNvSpPr>
          <p:nvPr/>
        </p:nvSpPr>
        <p:spPr bwMode="auto">
          <a:xfrm>
            <a:off x="3925888" y="7938"/>
            <a:ext cx="3008312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8484" name="Rectangle 3"/>
          <p:cNvSpPr>
            <a:spLocks noChangeArrowheads="1"/>
          </p:cNvSpPr>
          <p:nvPr/>
        </p:nvSpPr>
        <p:spPr bwMode="auto">
          <a:xfrm>
            <a:off x="3925888" y="8740775"/>
            <a:ext cx="3008312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9050" tIns="0" rIns="19050" bIns="0" anchor="b"/>
          <a:lstStyle/>
          <a:p>
            <a:pPr algn="r" defTabSz="787400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 i="1">
                <a:latin typeface="Times New Roman" pitchFamily="18" charset="0"/>
              </a:rPr>
              <a:t>4</a:t>
            </a:r>
          </a:p>
        </p:txBody>
      </p:sp>
      <p:sp>
        <p:nvSpPr>
          <p:cNvPr id="148485" name="Rectangle 4"/>
          <p:cNvSpPr>
            <a:spLocks noChangeArrowheads="1"/>
          </p:cNvSpPr>
          <p:nvPr/>
        </p:nvSpPr>
        <p:spPr bwMode="auto">
          <a:xfrm>
            <a:off x="-1588" y="8740775"/>
            <a:ext cx="3005138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8486" name="Rectangle 5"/>
          <p:cNvSpPr>
            <a:spLocks noChangeArrowheads="1"/>
          </p:cNvSpPr>
          <p:nvPr/>
        </p:nvSpPr>
        <p:spPr bwMode="auto">
          <a:xfrm>
            <a:off x="-1588" y="7938"/>
            <a:ext cx="3005138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8487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 w="12700" cap="flat">
            <a:solidFill>
              <a:schemeClr val="tx1"/>
            </a:solidFill>
          </a:ln>
        </p:spPr>
      </p:sp>
      <p:sp>
        <p:nvSpPr>
          <p:cNvPr id="148488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7575" y="4364038"/>
            <a:ext cx="5092700" cy="3019425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8E2E50-B377-4CA1-9CC5-404019AEEF91}" type="slidenum">
              <a:rPr lang="en-GB" smtClean="0"/>
              <a:pPr/>
              <a:t>62</a:t>
            </a:fld>
            <a:endParaRPr lang="en-GB" smtClean="0"/>
          </a:p>
        </p:txBody>
      </p:sp>
      <p:sp>
        <p:nvSpPr>
          <p:cNvPr id="149507" name="Rectangle 2"/>
          <p:cNvSpPr>
            <a:spLocks noChangeArrowheads="1"/>
          </p:cNvSpPr>
          <p:nvPr/>
        </p:nvSpPr>
        <p:spPr bwMode="auto">
          <a:xfrm>
            <a:off x="3925888" y="7938"/>
            <a:ext cx="3008312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9508" name="Rectangle 3"/>
          <p:cNvSpPr>
            <a:spLocks noChangeArrowheads="1"/>
          </p:cNvSpPr>
          <p:nvPr/>
        </p:nvSpPr>
        <p:spPr bwMode="auto">
          <a:xfrm>
            <a:off x="3925888" y="8740775"/>
            <a:ext cx="3008312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9050" tIns="0" rIns="19050" bIns="0" anchor="b"/>
          <a:lstStyle/>
          <a:p>
            <a:pPr algn="r" defTabSz="787400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 i="1">
                <a:latin typeface="Times New Roman" pitchFamily="18" charset="0"/>
              </a:rPr>
              <a:t>4</a:t>
            </a:r>
          </a:p>
        </p:txBody>
      </p:sp>
      <p:sp>
        <p:nvSpPr>
          <p:cNvPr id="149509" name="Rectangle 4"/>
          <p:cNvSpPr>
            <a:spLocks noChangeArrowheads="1"/>
          </p:cNvSpPr>
          <p:nvPr/>
        </p:nvSpPr>
        <p:spPr bwMode="auto">
          <a:xfrm>
            <a:off x="-1588" y="8740775"/>
            <a:ext cx="3005138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9510" name="Rectangle 5"/>
          <p:cNvSpPr>
            <a:spLocks noChangeArrowheads="1"/>
          </p:cNvSpPr>
          <p:nvPr/>
        </p:nvSpPr>
        <p:spPr bwMode="auto">
          <a:xfrm>
            <a:off x="-1588" y="7938"/>
            <a:ext cx="3005138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9511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 w="12700" cap="flat">
            <a:solidFill>
              <a:schemeClr val="tx1"/>
            </a:solidFill>
          </a:ln>
        </p:spPr>
      </p:sp>
      <p:sp>
        <p:nvSpPr>
          <p:cNvPr id="149512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7575" y="4364038"/>
            <a:ext cx="5092700" cy="3019425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20632E-B3F5-43DE-A9BB-86DF4488FC3C}" type="slidenum">
              <a:rPr lang="en-GB" smtClean="0"/>
              <a:pPr/>
              <a:t>66</a:t>
            </a:fld>
            <a:endParaRPr lang="en-GB" smtClean="0"/>
          </a:p>
        </p:txBody>
      </p:sp>
      <p:sp>
        <p:nvSpPr>
          <p:cNvPr id="150531" name="Rectangle 2"/>
          <p:cNvSpPr>
            <a:spLocks noChangeArrowheads="1"/>
          </p:cNvSpPr>
          <p:nvPr/>
        </p:nvSpPr>
        <p:spPr bwMode="auto">
          <a:xfrm>
            <a:off x="3925888" y="7938"/>
            <a:ext cx="3008312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0532" name="Rectangle 3"/>
          <p:cNvSpPr>
            <a:spLocks noChangeArrowheads="1"/>
          </p:cNvSpPr>
          <p:nvPr/>
        </p:nvSpPr>
        <p:spPr bwMode="auto">
          <a:xfrm>
            <a:off x="3925888" y="8740775"/>
            <a:ext cx="3008312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9050" tIns="0" rIns="19050" bIns="0" anchor="b"/>
          <a:lstStyle/>
          <a:p>
            <a:pPr algn="r" defTabSz="787400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 i="1">
                <a:latin typeface="Times New Roman" pitchFamily="18" charset="0"/>
              </a:rPr>
              <a:t>4</a:t>
            </a:r>
          </a:p>
        </p:txBody>
      </p:sp>
      <p:sp>
        <p:nvSpPr>
          <p:cNvPr id="150533" name="Rectangle 4"/>
          <p:cNvSpPr>
            <a:spLocks noChangeArrowheads="1"/>
          </p:cNvSpPr>
          <p:nvPr/>
        </p:nvSpPr>
        <p:spPr bwMode="auto">
          <a:xfrm>
            <a:off x="-1588" y="8740775"/>
            <a:ext cx="3005138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0534" name="Rectangle 5"/>
          <p:cNvSpPr>
            <a:spLocks noChangeArrowheads="1"/>
          </p:cNvSpPr>
          <p:nvPr/>
        </p:nvSpPr>
        <p:spPr bwMode="auto">
          <a:xfrm>
            <a:off x="-1588" y="7938"/>
            <a:ext cx="3005138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0535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 w="12700" cap="flat">
            <a:solidFill>
              <a:schemeClr val="tx1"/>
            </a:solidFill>
          </a:ln>
        </p:spPr>
      </p:sp>
      <p:sp>
        <p:nvSpPr>
          <p:cNvPr id="15053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7575" y="4364038"/>
            <a:ext cx="5092700" cy="3019425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49D726-B68C-4C30-8455-E8A6FB01CDBA}" type="slidenum">
              <a:rPr lang="en-GB" smtClean="0"/>
              <a:pPr/>
              <a:t>67</a:t>
            </a:fld>
            <a:endParaRPr lang="en-GB" smtClean="0"/>
          </a:p>
        </p:txBody>
      </p:sp>
      <p:sp>
        <p:nvSpPr>
          <p:cNvPr id="151555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81100" y="695325"/>
            <a:ext cx="4573588" cy="3430588"/>
          </a:xfrm>
          <a:ln w="12700" cap="flat">
            <a:solidFill>
              <a:schemeClr val="tx1"/>
            </a:solidFill>
          </a:ln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2338" y="4365625"/>
            <a:ext cx="5086350" cy="3021013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74E60E-1867-44DC-B5ED-F3E4BCF347A5}" type="slidenum">
              <a:rPr lang="en-GB" smtClean="0"/>
              <a:pPr/>
              <a:t>69</a:t>
            </a:fld>
            <a:endParaRPr lang="en-GB" smtClean="0"/>
          </a:p>
        </p:txBody>
      </p:sp>
      <p:sp>
        <p:nvSpPr>
          <p:cNvPr id="15257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64038"/>
            <a:ext cx="5092700" cy="3019425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81D3E9-8A5B-46D2-B887-2412A7D9924E}" type="slidenum">
              <a:rPr lang="en-GB" smtClean="0"/>
              <a:pPr/>
              <a:t>70</a:t>
            </a:fld>
            <a:endParaRPr lang="en-GB" smtClean="0"/>
          </a:p>
        </p:txBody>
      </p:sp>
      <p:sp>
        <p:nvSpPr>
          <p:cNvPr id="153603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81100" y="695325"/>
            <a:ext cx="4573588" cy="3430588"/>
          </a:xfrm>
          <a:ln w="12700" cap="flat">
            <a:solidFill>
              <a:schemeClr val="tx1"/>
            </a:solidFill>
          </a:ln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2338" y="4365625"/>
            <a:ext cx="5086350" cy="3021013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5667C3-44C4-45FA-9CEA-5D5244984961}" type="slidenum">
              <a:rPr lang="en-GB" smtClean="0"/>
              <a:pPr/>
              <a:t>75</a:t>
            </a:fld>
            <a:endParaRPr lang="en-GB" smtClean="0"/>
          </a:p>
        </p:txBody>
      </p:sp>
      <p:sp>
        <p:nvSpPr>
          <p:cNvPr id="154627" name="Rectangle 2"/>
          <p:cNvSpPr>
            <a:spLocks noChangeArrowheads="1"/>
          </p:cNvSpPr>
          <p:nvPr/>
        </p:nvSpPr>
        <p:spPr bwMode="auto">
          <a:xfrm>
            <a:off x="3925888" y="7938"/>
            <a:ext cx="3008312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4628" name="Rectangle 3"/>
          <p:cNvSpPr>
            <a:spLocks noChangeArrowheads="1"/>
          </p:cNvSpPr>
          <p:nvPr/>
        </p:nvSpPr>
        <p:spPr bwMode="auto">
          <a:xfrm>
            <a:off x="3925888" y="8740775"/>
            <a:ext cx="3008312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9050" tIns="0" rIns="19050" bIns="0" anchor="b"/>
          <a:lstStyle/>
          <a:p>
            <a:pPr algn="r" defTabSz="787400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 i="1">
                <a:latin typeface="Times New Roman" pitchFamily="18" charset="0"/>
              </a:rPr>
              <a:t>4</a:t>
            </a:r>
          </a:p>
        </p:txBody>
      </p:sp>
      <p:sp>
        <p:nvSpPr>
          <p:cNvPr id="154629" name="Rectangle 4"/>
          <p:cNvSpPr>
            <a:spLocks noChangeArrowheads="1"/>
          </p:cNvSpPr>
          <p:nvPr/>
        </p:nvSpPr>
        <p:spPr bwMode="auto">
          <a:xfrm>
            <a:off x="-1588" y="8740775"/>
            <a:ext cx="3005138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4630" name="Rectangle 5"/>
          <p:cNvSpPr>
            <a:spLocks noChangeArrowheads="1"/>
          </p:cNvSpPr>
          <p:nvPr/>
        </p:nvSpPr>
        <p:spPr bwMode="auto">
          <a:xfrm>
            <a:off x="-1588" y="7938"/>
            <a:ext cx="3005138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4631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 w="12700" cap="flat">
            <a:solidFill>
              <a:schemeClr val="tx1"/>
            </a:solidFill>
          </a:ln>
        </p:spPr>
      </p:sp>
      <p:sp>
        <p:nvSpPr>
          <p:cNvPr id="154632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7575" y="4364038"/>
            <a:ext cx="5092700" cy="3019425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9C0DA8-20D7-4B9A-A47F-F2039CA3B1D4}" type="slidenum">
              <a:rPr lang="en-GB" smtClean="0"/>
              <a:pPr/>
              <a:t>77</a:t>
            </a:fld>
            <a:endParaRPr lang="en-GB" smtClean="0"/>
          </a:p>
        </p:txBody>
      </p:sp>
      <p:sp>
        <p:nvSpPr>
          <p:cNvPr id="155651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64038"/>
            <a:ext cx="5092700" cy="3019425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CBE876-A8F7-4C9B-B527-D336AAC25633}" type="slidenum">
              <a:rPr lang="en-GB" smtClean="0"/>
              <a:pPr/>
              <a:t>78</a:t>
            </a:fld>
            <a:endParaRPr lang="en-GB" smtClean="0"/>
          </a:p>
        </p:txBody>
      </p:sp>
      <p:sp>
        <p:nvSpPr>
          <p:cNvPr id="156675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7575" y="4364038"/>
            <a:ext cx="5302250" cy="3019425"/>
          </a:xfrm>
          <a:noFill/>
          <a:ln/>
        </p:spPr>
        <p:txBody>
          <a:bodyPr/>
          <a:lstStyle/>
          <a:p>
            <a:r>
              <a:rPr lang="en-GB" smtClean="0"/>
              <a:t> Document Header</a:t>
            </a:r>
          </a:p>
          <a:p>
            <a:pPr lvl="1"/>
            <a:r>
              <a:rPr lang="en-GB" smtClean="0"/>
              <a:t> For each document, the document header is generated automatically and appended at the beginning.</a:t>
            </a:r>
          </a:p>
          <a:p>
            <a:pPr lvl="1"/>
            <a:r>
              <a:rPr lang="en-GB" smtClean="0"/>
              <a:t> Do not add a document header by your own. </a:t>
            </a:r>
          </a:p>
          <a:p>
            <a:pPr lvl="1"/>
            <a:r>
              <a:rPr lang="en-GB" smtClean="0"/>
              <a:t> Start your document with</a:t>
            </a:r>
          </a:p>
          <a:p>
            <a:pPr lvl="1"/>
            <a:r>
              <a:rPr lang="en-GB" smtClean="0"/>
              <a:t>1) A paragraph with the paragraph type "heading 1" containing the document title (&lt;H1&gt;)  -&gt; then the document itself is listed in the Reference too.</a:t>
            </a:r>
          </a:p>
          <a:p>
            <a:pPr lvl="1"/>
            <a:r>
              <a:rPr lang="en-GB" smtClean="0"/>
              <a:t>2) </a:t>
            </a:r>
            <a:r>
              <a:rPr lang="en-GB" b="1" smtClean="0"/>
              <a:t>A horizontal line (&lt;HR&gt;)</a:t>
            </a:r>
            <a:endParaRPr lang="en-GB" smtClean="0"/>
          </a:p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031A6A-AC6C-430B-8506-AE3C95180476}" type="slidenum">
              <a:rPr lang="en-GB" smtClean="0"/>
              <a:pPr/>
              <a:t>25</a:t>
            </a:fld>
            <a:endParaRPr lang="en-GB" smtClean="0"/>
          </a:p>
        </p:txBody>
      </p:sp>
      <p:sp>
        <p:nvSpPr>
          <p:cNvPr id="130051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81100" y="695325"/>
            <a:ext cx="4573588" cy="3430588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9163" y="4364038"/>
            <a:ext cx="5089525" cy="3019425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79C99E-119D-466D-96F2-F816A86C8595}" type="slidenum">
              <a:rPr lang="en-GB" smtClean="0"/>
              <a:pPr/>
              <a:t>79</a:t>
            </a:fld>
            <a:endParaRPr lang="en-GB" smtClean="0"/>
          </a:p>
        </p:txBody>
      </p:sp>
      <p:sp>
        <p:nvSpPr>
          <p:cNvPr id="15769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75" y="4364038"/>
            <a:ext cx="5441950" cy="3019425"/>
          </a:xfrm>
          <a:noFill/>
          <a:ln/>
        </p:spPr>
        <p:txBody>
          <a:bodyPr/>
          <a:lstStyle/>
          <a:p>
            <a:r>
              <a:rPr lang="en-GB" smtClean="0"/>
              <a:t>Restrictions for documents, that have to be released:</a:t>
            </a:r>
          </a:p>
          <a:p>
            <a:pPr lvl="1"/>
            <a:r>
              <a:rPr lang="en-GB" smtClean="0"/>
              <a:t>Before releasing a document, all related figures have to be released first</a:t>
            </a:r>
          </a:p>
          <a:p>
            <a:pPr lvl="1"/>
            <a:r>
              <a:rPr lang="en-GB" smtClean="0"/>
              <a:t>The use of include-files is not allowed unless a specific Edition is referenced.</a:t>
            </a:r>
          </a:p>
          <a:p>
            <a:pPr lvl="1"/>
            <a:r>
              <a:rPr lang="en-GB" smtClean="0"/>
              <a:t>These restrictions are necessary to ensure a proper configuration management of the documents</a:t>
            </a:r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017078-F164-4256-AE99-5965310DBE99}" type="slidenum">
              <a:rPr lang="en-GB" smtClean="0"/>
              <a:pPr/>
              <a:t>80</a:t>
            </a:fld>
            <a:endParaRPr lang="en-GB" smtClean="0"/>
          </a:p>
        </p:txBody>
      </p:sp>
      <p:sp>
        <p:nvSpPr>
          <p:cNvPr id="158723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75" y="4364038"/>
            <a:ext cx="5675313" cy="3019425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EEB447-1BF4-4CD6-914F-D9DF77EAFAA1}" type="slidenum">
              <a:rPr lang="en-GB" smtClean="0"/>
              <a:pPr/>
              <a:t>81</a:t>
            </a:fld>
            <a:endParaRPr lang="en-GB" smtClean="0"/>
          </a:p>
        </p:txBody>
      </p:sp>
      <p:sp>
        <p:nvSpPr>
          <p:cNvPr id="159747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 w="12700" cap="flat">
            <a:solidFill>
              <a:schemeClr val="tx1"/>
            </a:solidFill>
          </a:ln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0750" y="4365625"/>
            <a:ext cx="5089525" cy="3021013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8C7C6B-BD91-4A4A-A8A2-6462707D2DDE}" type="slidenum">
              <a:rPr lang="en-GB" smtClean="0"/>
              <a:pPr/>
              <a:t>82</a:t>
            </a:fld>
            <a:endParaRPr lang="en-GB" smtClean="0"/>
          </a:p>
        </p:txBody>
      </p:sp>
      <p:sp>
        <p:nvSpPr>
          <p:cNvPr id="160771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 w="12700" cap="flat">
            <a:solidFill>
              <a:schemeClr val="tx1"/>
            </a:solidFill>
          </a:ln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0750" y="4365625"/>
            <a:ext cx="5089525" cy="3021013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9C445D-D598-4BA1-A623-B67102FEF535}" type="slidenum">
              <a:rPr lang="en-GB" smtClean="0"/>
              <a:pPr/>
              <a:t>86</a:t>
            </a:fld>
            <a:endParaRPr lang="en-GB" smtClean="0"/>
          </a:p>
        </p:txBody>
      </p:sp>
      <p:sp>
        <p:nvSpPr>
          <p:cNvPr id="161795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 w="12700" cap="flat">
            <a:solidFill>
              <a:schemeClr val="tx1"/>
            </a:solidFill>
          </a:ln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0750" y="4365625"/>
            <a:ext cx="5089525" cy="3021013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35E8C5-87F8-453E-93D4-5DF415909DCA}" type="slidenum">
              <a:rPr lang="en-GB" smtClean="0"/>
              <a:pPr/>
              <a:t>87</a:t>
            </a:fld>
            <a:endParaRPr lang="en-GB" smtClean="0"/>
          </a:p>
        </p:txBody>
      </p:sp>
      <p:sp>
        <p:nvSpPr>
          <p:cNvPr id="16281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 w="12700" cap="flat">
            <a:solidFill>
              <a:schemeClr val="tx1"/>
            </a:solidFill>
          </a:ln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0750" y="4365625"/>
            <a:ext cx="5089525" cy="3021013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0BF2F8-5CE6-4FF1-BBDB-6019745150A0}" type="slidenum">
              <a:rPr lang="en-GB" smtClean="0"/>
              <a:pPr/>
              <a:t>88</a:t>
            </a:fld>
            <a:endParaRPr lang="en-GB" smtClean="0"/>
          </a:p>
        </p:txBody>
      </p:sp>
      <p:sp>
        <p:nvSpPr>
          <p:cNvPr id="163843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 w="12700" cap="flat">
            <a:solidFill>
              <a:schemeClr val="tx1"/>
            </a:solidFill>
          </a:ln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0750" y="4365625"/>
            <a:ext cx="5089525" cy="3021013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51C9DC-D723-4897-8C75-F0700A276CB9}" type="slidenum">
              <a:rPr lang="en-GB" smtClean="0"/>
              <a:pPr/>
              <a:t>89</a:t>
            </a:fld>
            <a:endParaRPr lang="en-GB" smtClean="0"/>
          </a:p>
        </p:txBody>
      </p:sp>
      <p:sp>
        <p:nvSpPr>
          <p:cNvPr id="164867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 w="12700" cap="flat">
            <a:solidFill>
              <a:schemeClr val="tx1"/>
            </a:solidFill>
          </a:ln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0750" y="4365625"/>
            <a:ext cx="5089525" cy="3021013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DD287D-02EC-42D2-91CC-0361EA86BA52}" type="slidenum">
              <a:rPr lang="en-GB" smtClean="0"/>
              <a:pPr/>
              <a:t>90</a:t>
            </a:fld>
            <a:endParaRPr lang="en-GB" smtClean="0"/>
          </a:p>
        </p:txBody>
      </p:sp>
      <p:sp>
        <p:nvSpPr>
          <p:cNvPr id="165891" name="Rectangle 2"/>
          <p:cNvSpPr>
            <a:spLocks noChangeArrowheads="1"/>
          </p:cNvSpPr>
          <p:nvPr/>
        </p:nvSpPr>
        <p:spPr bwMode="auto">
          <a:xfrm>
            <a:off x="3925888" y="7938"/>
            <a:ext cx="3008312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5892" name="Rectangle 3"/>
          <p:cNvSpPr>
            <a:spLocks noChangeArrowheads="1"/>
          </p:cNvSpPr>
          <p:nvPr/>
        </p:nvSpPr>
        <p:spPr bwMode="auto">
          <a:xfrm>
            <a:off x="3925888" y="8740775"/>
            <a:ext cx="3008312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9050" tIns="0" rIns="19050" bIns="0" anchor="b"/>
          <a:lstStyle/>
          <a:p>
            <a:pPr algn="r" defTabSz="787400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 i="1">
                <a:latin typeface="Times New Roman" pitchFamily="18" charset="0"/>
              </a:rPr>
              <a:t>4</a:t>
            </a:r>
          </a:p>
        </p:txBody>
      </p:sp>
      <p:sp>
        <p:nvSpPr>
          <p:cNvPr id="165893" name="Rectangle 4"/>
          <p:cNvSpPr>
            <a:spLocks noChangeArrowheads="1"/>
          </p:cNvSpPr>
          <p:nvPr/>
        </p:nvSpPr>
        <p:spPr bwMode="auto">
          <a:xfrm>
            <a:off x="-1588" y="8740775"/>
            <a:ext cx="3005138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5894" name="Rectangle 5"/>
          <p:cNvSpPr>
            <a:spLocks noChangeArrowheads="1"/>
          </p:cNvSpPr>
          <p:nvPr/>
        </p:nvSpPr>
        <p:spPr bwMode="auto">
          <a:xfrm>
            <a:off x="-1588" y="7938"/>
            <a:ext cx="3005138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5895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 w="12700" cap="flat">
            <a:solidFill>
              <a:schemeClr val="tx1"/>
            </a:solidFill>
          </a:ln>
        </p:spPr>
      </p:sp>
      <p:sp>
        <p:nvSpPr>
          <p:cNvPr id="16589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7575" y="4364038"/>
            <a:ext cx="5092700" cy="3019425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A184DC-D7B8-40F4-AD96-982D5A92FA30}" type="slidenum">
              <a:rPr lang="en-GB" smtClean="0"/>
              <a:pPr/>
              <a:t>91</a:t>
            </a:fld>
            <a:endParaRPr lang="en-GB" smtClean="0"/>
          </a:p>
        </p:txBody>
      </p:sp>
      <p:sp>
        <p:nvSpPr>
          <p:cNvPr id="166915" name="Rectangle 2"/>
          <p:cNvSpPr>
            <a:spLocks noChangeArrowheads="1"/>
          </p:cNvSpPr>
          <p:nvPr/>
        </p:nvSpPr>
        <p:spPr bwMode="auto">
          <a:xfrm>
            <a:off x="3925888" y="7938"/>
            <a:ext cx="3008312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6916" name="Rectangle 3"/>
          <p:cNvSpPr>
            <a:spLocks noChangeArrowheads="1"/>
          </p:cNvSpPr>
          <p:nvPr/>
        </p:nvSpPr>
        <p:spPr bwMode="auto">
          <a:xfrm>
            <a:off x="3925888" y="8740775"/>
            <a:ext cx="3008312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9050" tIns="0" rIns="19050" bIns="0" anchor="b"/>
          <a:lstStyle/>
          <a:p>
            <a:pPr algn="r" defTabSz="787400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 i="1">
                <a:latin typeface="Times New Roman" pitchFamily="18" charset="0"/>
              </a:rPr>
              <a:t>4</a:t>
            </a:r>
          </a:p>
        </p:txBody>
      </p:sp>
      <p:sp>
        <p:nvSpPr>
          <p:cNvPr id="166917" name="Rectangle 4"/>
          <p:cNvSpPr>
            <a:spLocks noChangeArrowheads="1"/>
          </p:cNvSpPr>
          <p:nvPr/>
        </p:nvSpPr>
        <p:spPr bwMode="auto">
          <a:xfrm>
            <a:off x="-1588" y="8740775"/>
            <a:ext cx="3005138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6918" name="Rectangle 5"/>
          <p:cNvSpPr>
            <a:spLocks noChangeArrowheads="1"/>
          </p:cNvSpPr>
          <p:nvPr/>
        </p:nvSpPr>
        <p:spPr bwMode="auto">
          <a:xfrm>
            <a:off x="-1588" y="7938"/>
            <a:ext cx="3005138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6919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 w="12700" cap="flat">
            <a:solidFill>
              <a:schemeClr val="tx1"/>
            </a:solidFill>
          </a:ln>
        </p:spPr>
      </p:sp>
      <p:sp>
        <p:nvSpPr>
          <p:cNvPr id="166920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7575" y="4364038"/>
            <a:ext cx="5092700" cy="3019425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9F5117-B82A-4A15-87D6-A8116573E763}" type="slidenum">
              <a:rPr lang="en-GB" smtClean="0"/>
              <a:pPr/>
              <a:t>27</a:t>
            </a:fld>
            <a:endParaRPr lang="en-GB" smtClean="0"/>
          </a:p>
        </p:txBody>
      </p:sp>
      <p:sp>
        <p:nvSpPr>
          <p:cNvPr id="131075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81100" y="695325"/>
            <a:ext cx="4573588" cy="3430588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9163" y="4364038"/>
            <a:ext cx="5089525" cy="3019425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F057DA-5087-45AF-BDB8-F7919F633EAD}" type="slidenum">
              <a:rPr lang="en-GB" smtClean="0"/>
              <a:pPr/>
              <a:t>94</a:t>
            </a:fld>
            <a:endParaRPr lang="en-GB" smtClean="0"/>
          </a:p>
        </p:txBody>
      </p:sp>
      <p:sp>
        <p:nvSpPr>
          <p:cNvPr id="167939" name="Rectangle 2"/>
          <p:cNvSpPr>
            <a:spLocks noChangeArrowheads="1"/>
          </p:cNvSpPr>
          <p:nvPr/>
        </p:nvSpPr>
        <p:spPr bwMode="auto">
          <a:xfrm>
            <a:off x="3925888" y="7938"/>
            <a:ext cx="3008312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7940" name="Rectangle 3"/>
          <p:cNvSpPr>
            <a:spLocks noChangeArrowheads="1"/>
          </p:cNvSpPr>
          <p:nvPr/>
        </p:nvSpPr>
        <p:spPr bwMode="auto">
          <a:xfrm>
            <a:off x="3925888" y="8740775"/>
            <a:ext cx="3008312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9050" tIns="0" rIns="19050" bIns="0" anchor="b"/>
          <a:lstStyle/>
          <a:p>
            <a:pPr algn="r" defTabSz="787400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 i="1">
                <a:latin typeface="Times New Roman" pitchFamily="18" charset="0"/>
              </a:rPr>
              <a:t>4</a:t>
            </a:r>
          </a:p>
        </p:txBody>
      </p:sp>
      <p:sp>
        <p:nvSpPr>
          <p:cNvPr id="167941" name="Rectangle 4"/>
          <p:cNvSpPr>
            <a:spLocks noChangeArrowheads="1"/>
          </p:cNvSpPr>
          <p:nvPr/>
        </p:nvSpPr>
        <p:spPr bwMode="auto">
          <a:xfrm>
            <a:off x="-1588" y="8740775"/>
            <a:ext cx="3005138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7942" name="Rectangle 5"/>
          <p:cNvSpPr>
            <a:spLocks noChangeArrowheads="1"/>
          </p:cNvSpPr>
          <p:nvPr/>
        </p:nvSpPr>
        <p:spPr bwMode="auto">
          <a:xfrm>
            <a:off x="-1588" y="7938"/>
            <a:ext cx="3005138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7943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 w="12700" cap="flat">
            <a:solidFill>
              <a:schemeClr val="tx1"/>
            </a:solidFill>
          </a:ln>
        </p:spPr>
      </p:sp>
      <p:sp>
        <p:nvSpPr>
          <p:cNvPr id="167944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7575" y="4364038"/>
            <a:ext cx="5092700" cy="3019425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9DEAD9-C69C-4AEC-8DC2-B00841033530}" type="slidenum">
              <a:rPr lang="en-GB" smtClean="0"/>
              <a:pPr/>
              <a:t>95</a:t>
            </a:fld>
            <a:endParaRPr lang="en-GB" smtClean="0"/>
          </a:p>
        </p:txBody>
      </p:sp>
      <p:sp>
        <p:nvSpPr>
          <p:cNvPr id="168963" name="Rectangle 2"/>
          <p:cNvSpPr>
            <a:spLocks noChangeArrowheads="1"/>
          </p:cNvSpPr>
          <p:nvPr/>
        </p:nvSpPr>
        <p:spPr bwMode="auto">
          <a:xfrm>
            <a:off x="3925888" y="7938"/>
            <a:ext cx="3008312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8964" name="Rectangle 3"/>
          <p:cNvSpPr>
            <a:spLocks noChangeArrowheads="1"/>
          </p:cNvSpPr>
          <p:nvPr/>
        </p:nvSpPr>
        <p:spPr bwMode="auto">
          <a:xfrm>
            <a:off x="3925888" y="8740775"/>
            <a:ext cx="3008312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9050" tIns="0" rIns="19050" bIns="0" anchor="b"/>
          <a:lstStyle/>
          <a:p>
            <a:pPr algn="r" defTabSz="787400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 i="1">
                <a:latin typeface="Times New Roman" pitchFamily="18" charset="0"/>
              </a:rPr>
              <a:t>4</a:t>
            </a:r>
          </a:p>
        </p:txBody>
      </p:sp>
      <p:sp>
        <p:nvSpPr>
          <p:cNvPr id="168965" name="Rectangle 4"/>
          <p:cNvSpPr>
            <a:spLocks noChangeArrowheads="1"/>
          </p:cNvSpPr>
          <p:nvPr/>
        </p:nvSpPr>
        <p:spPr bwMode="auto">
          <a:xfrm>
            <a:off x="-1588" y="8740775"/>
            <a:ext cx="3005138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8966" name="Rectangle 5"/>
          <p:cNvSpPr>
            <a:spLocks noChangeArrowheads="1"/>
          </p:cNvSpPr>
          <p:nvPr/>
        </p:nvSpPr>
        <p:spPr bwMode="auto">
          <a:xfrm>
            <a:off x="-1588" y="7938"/>
            <a:ext cx="3005138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8967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 w="12700" cap="flat">
            <a:solidFill>
              <a:schemeClr val="tx1"/>
            </a:solidFill>
          </a:ln>
        </p:spPr>
      </p:sp>
      <p:sp>
        <p:nvSpPr>
          <p:cNvPr id="168968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7575" y="4364038"/>
            <a:ext cx="5092700" cy="3019425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8E2514-90E4-4E8C-B0C9-E582CBE03F74}" type="slidenum">
              <a:rPr lang="en-GB" smtClean="0"/>
              <a:pPr/>
              <a:t>103</a:t>
            </a:fld>
            <a:endParaRPr lang="en-GB" smtClean="0"/>
          </a:p>
        </p:txBody>
      </p:sp>
      <p:sp>
        <p:nvSpPr>
          <p:cNvPr id="169987" name="Rectangle 2"/>
          <p:cNvSpPr>
            <a:spLocks noChangeArrowheads="1"/>
          </p:cNvSpPr>
          <p:nvPr/>
        </p:nvSpPr>
        <p:spPr bwMode="auto">
          <a:xfrm>
            <a:off x="3925888" y="7938"/>
            <a:ext cx="3008312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9988" name="Rectangle 3"/>
          <p:cNvSpPr>
            <a:spLocks noChangeArrowheads="1"/>
          </p:cNvSpPr>
          <p:nvPr/>
        </p:nvSpPr>
        <p:spPr bwMode="auto">
          <a:xfrm>
            <a:off x="3925888" y="8740775"/>
            <a:ext cx="3008312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9050" tIns="0" rIns="19050" bIns="0" anchor="b"/>
          <a:lstStyle/>
          <a:p>
            <a:pPr algn="r" defTabSz="787400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 i="1">
                <a:latin typeface="Times New Roman" pitchFamily="18" charset="0"/>
              </a:rPr>
              <a:t>4</a:t>
            </a:r>
          </a:p>
        </p:txBody>
      </p:sp>
      <p:sp>
        <p:nvSpPr>
          <p:cNvPr id="169989" name="Rectangle 4"/>
          <p:cNvSpPr>
            <a:spLocks noChangeArrowheads="1"/>
          </p:cNvSpPr>
          <p:nvPr/>
        </p:nvSpPr>
        <p:spPr bwMode="auto">
          <a:xfrm>
            <a:off x="-1588" y="8740775"/>
            <a:ext cx="3005138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9990" name="Rectangle 5"/>
          <p:cNvSpPr>
            <a:spLocks noChangeArrowheads="1"/>
          </p:cNvSpPr>
          <p:nvPr/>
        </p:nvSpPr>
        <p:spPr bwMode="auto">
          <a:xfrm>
            <a:off x="-1588" y="7938"/>
            <a:ext cx="3005138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9991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 w="12700" cap="flat">
            <a:solidFill>
              <a:schemeClr val="tx1"/>
            </a:solidFill>
          </a:ln>
        </p:spPr>
      </p:sp>
      <p:sp>
        <p:nvSpPr>
          <p:cNvPr id="169992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7575" y="4364038"/>
            <a:ext cx="5092700" cy="3019425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7C6707-CFC3-4A46-8623-858AEDE80814}" type="slidenum">
              <a:rPr lang="en-GB" smtClean="0"/>
              <a:pPr/>
              <a:t>104</a:t>
            </a:fld>
            <a:endParaRPr lang="en-GB" smtClean="0"/>
          </a:p>
        </p:txBody>
      </p:sp>
      <p:sp>
        <p:nvSpPr>
          <p:cNvPr id="171011" name="Rectangle 2"/>
          <p:cNvSpPr>
            <a:spLocks noChangeArrowheads="1"/>
          </p:cNvSpPr>
          <p:nvPr/>
        </p:nvSpPr>
        <p:spPr bwMode="auto">
          <a:xfrm>
            <a:off x="3925888" y="7938"/>
            <a:ext cx="3008312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1012" name="Rectangle 3"/>
          <p:cNvSpPr>
            <a:spLocks noChangeArrowheads="1"/>
          </p:cNvSpPr>
          <p:nvPr/>
        </p:nvSpPr>
        <p:spPr bwMode="auto">
          <a:xfrm>
            <a:off x="3925888" y="8740775"/>
            <a:ext cx="3008312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9050" tIns="0" rIns="19050" bIns="0" anchor="b"/>
          <a:lstStyle/>
          <a:p>
            <a:pPr algn="r" defTabSz="787400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 i="1">
                <a:latin typeface="Times New Roman" pitchFamily="18" charset="0"/>
              </a:rPr>
              <a:t>4</a:t>
            </a:r>
          </a:p>
        </p:txBody>
      </p:sp>
      <p:sp>
        <p:nvSpPr>
          <p:cNvPr id="171013" name="Rectangle 4"/>
          <p:cNvSpPr>
            <a:spLocks noChangeArrowheads="1"/>
          </p:cNvSpPr>
          <p:nvPr/>
        </p:nvSpPr>
        <p:spPr bwMode="auto">
          <a:xfrm>
            <a:off x="-1588" y="8740775"/>
            <a:ext cx="3005138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1014" name="Rectangle 5"/>
          <p:cNvSpPr>
            <a:spLocks noChangeArrowheads="1"/>
          </p:cNvSpPr>
          <p:nvPr/>
        </p:nvSpPr>
        <p:spPr bwMode="auto">
          <a:xfrm>
            <a:off x="-1588" y="7938"/>
            <a:ext cx="3005138" cy="427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1015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79513" y="693738"/>
            <a:ext cx="4576762" cy="3432175"/>
          </a:xfrm>
          <a:ln w="12700" cap="flat">
            <a:solidFill>
              <a:schemeClr val="tx1"/>
            </a:solidFill>
          </a:ln>
        </p:spPr>
      </p:sp>
      <p:sp>
        <p:nvSpPr>
          <p:cNvPr id="17101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7575" y="4364038"/>
            <a:ext cx="5092700" cy="3019425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416500-0477-477A-BF4E-88D729EEE234}" type="slidenum">
              <a:rPr lang="en-GB" smtClean="0"/>
              <a:pPr/>
              <a:t>28</a:t>
            </a:fld>
            <a:endParaRPr lang="en-GB" smtClean="0"/>
          </a:p>
        </p:txBody>
      </p:sp>
      <p:sp>
        <p:nvSpPr>
          <p:cNvPr id="132099" name="Rectangle 2"/>
          <p:cNvSpPr>
            <a:spLocks noChangeArrowheads="1"/>
          </p:cNvSpPr>
          <p:nvPr/>
        </p:nvSpPr>
        <p:spPr bwMode="auto">
          <a:xfrm>
            <a:off x="3924300" y="7938"/>
            <a:ext cx="3009900" cy="428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2100" name="Rectangle 3"/>
          <p:cNvSpPr>
            <a:spLocks noChangeArrowheads="1"/>
          </p:cNvSpPr>
          <p:nvPr/>
        </p:nvSpPr>
        <p:spPr bwMode="auto">
          <a:xfrm>
            <a:off x="3924300" y="8740775"/>
            <a:ext cx="3009900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9050" tIns="0" rIns="19050" bIns="0" anchor="b"/>
          <a:lstStyle/>
          <a:p>
            <a:pPr algn="r" defTabSz="787400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 i="1">
                <a:latin typeface="Times New Roman" pitchFamily="18" charset="0"/>
              </a:rPr>
              <a:t>4</a:t>
            </a:r>
          </a:p>
        </p:txBody>
      </p:sp>
      <p:sp>
        <p:nvSpPr>
          <p:cNvPr id="132101" name="Rectangle 4"/>
          <p:cNvSpPr>
            <a:spLocks noChangeArrowheads="1"/>
          </p:cNvSpPr>
          <p:nvPr/>
        </p:nvSpPr>
        <p:spPr bwMode="auto">
          <a:xfrm>
            <a:off x="-1588" y="8740775"/>
            <a:ext cx="3006726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2102" name="Rectangle 5"/>
          <p:cNvSpPr>
            <a:spLocks noChangeArrowheads="1"/>
          </p:cNvSpPr>
          <p:nvPr/>
        </p:nvSpPr>
        <p:spPr bwMode="auto">
          <a:xfrm>
            <a:off x="-1588" y="7938"/>
            <a:ext cx="3006726" cy="428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2103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81100" y="695325"/>
            <a:ext cx="4573588" cy="3430588"/>
          </a:xfrm>
          <a:ln w="12700" cap="flat">
            <a:solidFill>
              <a:schemeClr val="tx1"/>
            </a:solidFill>
          </a:ln>
        </p:spPr>
      </p:sp>
      <p:sp>
        <p:nvSpPr>
          <p:cNvPr id="132104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9163" y="4364038"/>
            <a:ext cx="5089525" cy="3019425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98FE04-B5E0-46EE-840A-97CBF30F7CB2}" type="slidenum">
              <a:rPr lang="en-GB" smtClean="0"/>
              <a:pPr/>
              <a:t>29</a:t>
            </a:fld>
            <a:endParaRPr lang="en-GB" smtClean="0"/>
          </a:p>
        </p:txBody>
      </p:sp>
      <p:sp>
        <p:nvSpPr>
          <p:cNvPr id="133123" name="Rectangle 2"/>
          <p:cNvSpPr>
            <a:spLocks noChangeArrowheads="1"/>
          </p:cNvSpPr>
          <p:nvPr/>
        </p:nvSpPr>
        <p:spPr bwMode="auto">
          <a:xfrm>
            <a:off x="3924300" y="7938"/>
            <a:ext cx="3009900" cy="428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24" name="Rectangle 3"/>
          <p:cNvSpPr>
            <a:spLocks noChangeArrowheads="1"/>
          </p:cNvSpPr>
          <p:nvPr/>
        </p:nvSpPr>
        <p:spPr bwMode="auto">
          <a:xfrm>
            <a:off x="3924300" y="8740775"/>
            <a:ext cx="3009900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9050" tIns="0" rIns="19050" bIns="0" anchor="b"/>
          <a:lstStyle/>
          <a:p>
            <a:pPr algn="r" defTabSz="787400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 i="1">
                <a:latin typeface="Times New Roman" pitchFamily="18" charset="0"/>
              </a:rPr>
              <a:t>4</a:t>
            </a:r>
          </a:p>
        </p:txBody>
      </p:sp>
      <p:sp>
        <p:nvSpPr>
          <p:cNvPr id="133125" name="Rectangle 4"/>
          <p:cNvSpPr>
            <a:spLocks noChangeArrowheads="1"/>
          </p:cNvSpPr>
          <p:nvPr/>
        </p:nvSpPr>
        <p:spPr bwMode="auto">
          <a:xfrm>
            <a:off x="-1588" y="8740775"/>
            <a:ext cx="3006726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26" name="Rectangle 5"/>
          <p:cNvSpPr>
            <a:spLocks noChangeArrowheads="1"/>
          </p:cNvSpPr>
          <p:nvPr/>
        </p:nvSpPr>
        <p:spPr bwMode="auto">
          <a:xfrm>
            <a:off x="-1588" y="7938"/>
            <a:ext cx="3006726" cy="428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27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81100" y="695325"/>
            <a:ext cx="4573588" cy="3430588"/>
          </a:xfrm>
          <a:ln w="12700" cap="flat">
            <a:solidFill>
              <a:schemeClr val="tx1"/>
            </a:solidFill>
          </a:ln>
        </p:spPr>
      </p:sp>
      <p:sp>
        <p:nvSpPr>
          <p:cNvPr id="133128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9163" y="4364038"/>
            <a:ext cx="5089525" cy="3019425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FDC7F9-412A-4E21-BADA-46B4F823648F}" type="slidenum">
              <a:rPr lang="en-GB" smtClean="0"/>
              <a:pPr/>
              <a:t>30</a:t>
            </a:fld>
            <a:endParaRPr lang="en-GB" smtClean="0"/>
          </a:p>
        </p:txBody>
      </p:sp>
      <p:sp>
        <p:nvSpPr>
          <p:cNvPr id="134147" name="Rectangle 1026"/>
          <p:cNvSpPr>
            <a:spLocks noChangeArrowheads="1"/>
          </p:cNvSpPr>
          <p:nvPr/>
        </p:nvSpPr>
        <p:spPr bwMode="auto">
          <a:xfrm>
            <a:off x="3924300" y="7938"/>
            <a:ext cx="3009900" cy="428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4148" name="Rectangle 1027"/>
          <p:cNvSpPr>
            <a:spLocks noChangeArrowheads="1"/>
          </p:cNvSpPr>
          <p:nvPr/>
        </p:nvSpPr>
        <p:spPr bwMode="auto">
          <a:xfrm>
            <a:off x="3924300" y="8740775"/>
            <a:ext cx="3009900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9050" tIns="0" rIns="19050" bIns="0" anchor="b"/>
          <a:lstStyle/>
          <a:p>
            <a:pPr algn="r" defTabSz="787400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 i="1">
                <a:latin typeface="Times New Roman" pitchFamily="18" charset="0"/>
              </a:rPr>
              <a:t>4</a:t>
            </a:r>
          </a:p>
        </p:txBody>
      </p:sp>
      <p:sp>
        <p:nvSpPr>
          <p:cNvPr id="134149" name="Rectangle 1028"/>
          <p:cNvSpPr>
            <a:spLocks noChangeArrowheads="1"/>
          </p:cNvSpPr>
          <p:nvPr/>
        </p:nvSpPr>
        <p:spPr bwMode="auto">
          <a:xfrm>
            <a:off x="-1588" y="8740775"/>
            <a:ext cx="3006726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4150" name="Rectangle 1029"/>
          <p:cNvSpPr>
            <a:spLocks noChangeArrowheads="1"/>
          </p:cNvSpPr>
          <p:nvPr/>
        </p:nvSpPr>
        <p:spPr bwMode="auto">
          <a:xfrm>
            <a:off x="-1588" y="7938"/>
            <a:ext cx="3006726" cy="428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4151" name="Rectangle 1030"/>
          <p:cNvSpPr>
            <a:spLocks noChangeArrowheads="1" noTextEdit="1"/>
          </p:cNvSpPr>
          <p:nvPr>
            <p:ph type="sldImg"/>
          </p:nvPr>
        </p:nvSpPr>
        <p:spPr>
          <a:xfrm>
            <a:off x="1181100" y="695325"/>
            <a:ext cx="4573588" cy="3430588"/>
          </a:xfrm>
          <a:ln w="12700" cap="flat">
            <a:solidFill>
              <a:schemeClr val="tx1"/>
            </a:solidFill>
          </a:ln>
        </p:spPr>
      </p:sp>
      <p:sp>
        <p:nvSpPr>
          <p:cNvPr id="134152" name="Rectangle 1031"/>
          <p:cNvSpPr>
            <a:spLocks noGrp="1" noChangeArrowheads="1"/>
          </p:cNvSpPr>
          <p:nvPr>
            <p:ph type="body" idx="1"/>
          </p:nvPr>
        </p:nvSpPr>
        <p:spPr>
          <a:xfrm>
            <a:off x="919163" y="4364038"/>
            <a:ext cx="5089525" cy="3019425"/>
          </a:xfrm>
          <a:noFill/>
          <a:ln/>
        </p:spPr>
        <p:txBody>
          <a:bodyPr lIns="96838" tIns="47625" rIns="96838" bIns="47625"/>
          <a:lstStyle/>
          <a:p>
            <a:r>
              <a:rPr lang="en-US" smtClean="0"/>
              <a:t> If a n author has a substring “index” in his/her name, then it will be selected (in case the document satisfies the Category criteria)</a:t>
            </a:r>
          </a:p>
          <a:p>
            <a:pPr lvl="1"/>
            <a:r>
              <a:rPr lang="en-US" smtClean="0"/>
              <a:t> e.g Author’s name Linde Xsara (username lindexsara)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2A76E5-4D09-4395-833A-AD9FF78A726B}" type="slidenum">
              <a:rPr lang="en-GB" smtClean="0"/>
              <a:pPr/>
              <a:t>31</a:t>
            </a:fld>
            <a:endParaRPr lang="en-GB" smtClean="0"/>
          </a:p>
        </p:txBody>
      </p:sp>
      <p:sp>
        <p:nvSpPr>
          <p:cNvPr id="135171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81100" y="695325"/>
            <a:ext cx="4573588" cy="3430588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9163" y="4364038"/>
            <a:ext cx="5089525" cy="3019425"/>
          </a:xfrm>
          <a:noFill/>
          <a:ln/>
        </p:spPr>
        <p:txBody>
          <a:bodyPr/>
          <a:lstStyle/>
          <a:p>
            <a:r>
              <a:rPr lang="en-US" smtClean="0"/>
              <a:t> The Reader Info Page is one of the most important panels, it contains all menu buttons that apply to the selected document container.</a:t>
            </a:r>
          </a:p>
          <a:p>
            <a:endParaRPr lang="en-US" smtClean="0"/>
          </a:p>
          <a:p>
            <a:r>
              <a:rPr lang="en-US" smtClean="0"/>
              <a:t>The Helper applications for different file types can found in Netscape:</a:t>
            </a:r>
          </a:p>
          <a:p>
            <a:pPr lvl="1"/>
            <a:r>
              <a:rPr lang="en-US" smtClean="0"/>
              <a:t>Edit&gt;Preferences&gt;Navigator&gt;Applications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E1CF1C-919C-4D92-B4D4-7FC948092D7A}" type="slidenum">
              <a:rPr lang="en-GB" smtClean="0"/>
              <a:pPr/>
              <a:t>32</a:t>
            </a:fld>
            <a:endParaRPr lang="en-GB" smtClean="0"/>
          </a:p>
        </p:txBody>
      </p:sp>
      <p:sp>
        <p:nvSpPr>
          <p:cNvPr id="136195" name="Rectangle 2"/>
          <p:cNvSpPr>
            <a:spLocks noChangeArrowheads="1"/>
          </p:cNvSpPr>
          <p:nvPr/>
        </p:nvSpPr>
        <p:spPr bwMode="auto">
          <a:xfrm>
            <a:off x="3924300" y="7938"/>
            <a:ext cx="3009900" cy="428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6196" name="Rectangle 3"/>
          <p:cNvSpPr>
            <a:spLocks noChangeArrowheads="1"/>
          </p:cNvSpPr>
          <p:nvPr/>
        </p:nvSpPr>
        <p:spPr bwMode="auto">
          <a:xfrm>
            <a:off x="3924300" y="8740775"/>
            <a:ext cx="3009900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9050" tIns="0" rIns="19050" bIns="0" anchor="b"/>
          <a:lstStyle/>
          <a:p>
            <a:pPr algn="r" defTabSz="787400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 i="1">
                <a:latin typeface="Times New Roman" pitchFamily="18" charset="0"/>
              </a:rPr>
              <a:t>4</a:t>
            </a:r>
          </a:p>
        </p:txBody>
      </p:sp>
      <p:sp>
        <p:nvSpPr>
          <p:cNvPr id="136197" name="Rectangle 4"/>
          <p:cNvSpPr>
            <a:spLocks noChangeArrowheads="1"/>
          </p:cNvSpPr>
          <p:nvPr/>
        </p:nvSpPr>
        <p:spPr bwMode="auto">
          <a:xfrm>
            <a:off x="-1588" y="8740775"/>
            <a:ext cx="3006726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6198" name="Rectangle 5"/>
          <p:cNvSpPr>
            <a:spLocks noChangeArrowheads="1"/>
          </p:cNvSpPr>
          <p:nvPr/>
        </p:nvSpPr>
        <p:spPr bwMode="auto">
          <a:xfrm>
            <a:off x="-1588" y="7938"/>
            <a:ext cx="3006726" cy="428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6199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81100" y="695325"/>
            <a:ext cx="4573588" cy="3430588"/>
          </a:xfrm>
          <a:ln w="12700" cap="flat">
            <a:solidFill>
              <a:schemeClr val="tx1"/>
            </a:solidFill>
          </a:ln>
        </p:spPr>
      </p:sp>
      <p:sp>
        <p:nvSpPr>
          <p:cNvPr id="136200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919163" y="4364038"/>
            <a:ext cx="5089525" cy="3019425"/>
          </a:xfrm>
          <a:noFill/>
          <a:ln/>
        </p:spPr>
        <p:txBody>
          <a:bodyPr lIns="96838" tIns="47625" rIns="96838" bIns="47625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US"/>
          </a:p>
        </p:txBody>
      </p:sp>
      <p:pic>
        <p:nvPicPr>
          <p:cNvPr id="5" name="Picture 1027" descr="Blue BK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28" descr="Blue image"/>
          <p:cNvPicPr>
            <a:picLocks noChangeAspect="1" noChangeArrowheads="1"/>
          </p:cNvPicPr>
          <p:nvPr/>
        </p:nvPicPr>
        <p:blipFill>
          <a:blip r:embed="rId3" cstate="print"/>
          <a:srcRect l="348" t="333"/>
          <a:stretch>
            <a:fillRect/>
          </a:stretch>
        </p:blipFill>
        <p:spPr bwMode="auto">
          <a:xfrm>
            <a:off x="6865938" y="2217738"/>
            <a:ext cx="2278062" cy="237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030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Rectangle 1032"/>
          <p:cNvSpPr>
            <a:spLocks noChangeArrowheads="1"/>
          </p:cNvSpPr>
          <p:nvPr/>
        </p:nvSpPr>
        <p:spPr bwMode="auto">
          <a:xfrm>
            <a:off x="454025" y="6359525"/>
            <a:ext cx="8715375" cy="19050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808080">
                  <a:gamma/>
                  <a:tint val="15686"/>
                  <a:invGamma/>
                </a:srgb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 anchor="ctr"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9" name="Picture 1033" descr="AlcatelLucent_Hor_2col_lrg"/>
          <p:cNvPicPr>
            <a:picLocks noChangeAspect="1" noChangeArrowheads="1"/>
          </p:cNvPicPr>
          <p:nvPr userDrawn="1"/>
        </p:nvPicPr>
        <p:blipFill>
          <a:blip r:embed="rId4" cstate="print"/>
          <a:srcRect t="21948" b="19006"/>
          <a:stretch>
            <a:fillRect/>
          </a:stretch>
        </p:blipFill>
        <p:spPr bwMode="auto">
          <a:xfrm>
            <a:off x="7467600" y="6469063"/>
            <a:ext cx="1538288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55781" name="Rectangle 1029"/>
          <p:cNvSpPr>
            <a:spLocks noGrp="1" noChangeArrowheads="1"/>
          </p:cNvSpPr>
          <p:nvPr>
            <p:ph type="subTitle" idx="1"/>
          </p:nvPr>
        </p:nvSpPr>
        <p:spPr>
          <a:xfrm>
            <a:off x="433388" y="5002213"/>
            <a:ext cx="6238875" cy="825500"/>
          </a:xfrm>
        </p:spPr>
        <p:txBody>
          <a:bodyPr wrap="none"/>
          <a:lstStyle>
            <a:lvl1pPr marL="0" indent="0">
              <a:buFont typeface="Futura Md BT" pitchFamily="34" charset="0"/>
              <a:buNone/>
              <a:defRPr sz="1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55783" name="Rectangle 1031"/>
          <p:cNvSpPr>
            <a:spLocks noGrp="1" noChangeArrowheads="1"/>
          </p:cNvSpPr>
          <p:nvPr>
            <p:ph type="ctrTitle"/>
          </p:nvPr>
        </p:nvSpPr>
        <p:spPr bwMode="gray">
          <a:xfrm>
            <a:off x="422275" y="2746375"/>
            <a:ext cx="6257925" cy="1470025"/>
          </a:xfrm>
        </p:spPr>
        <p:txBody>
          <a:bodyPr anchor="t"/>
          <a:lstStyle>
            <a:lvl1pPr>
              <a:lnSpc>
                <a:spcPts val="3800"/>
              </a:lnSpc>
              <a:spcAft>
                <a:spcPts val="1200"/>
              </a:spcAft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wipe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ADA5FE-ACC1-4CF7-BF71-6634C9896977}" type="slidenum">
              <a:rPr lang="en-US"/>
              <a:pPr>
                <a:defRPr/>
              </a:pPr>
              <a:t>‹#›</a:t>
            </a:fld>
            <a:r>
              <a:rPr lang="en-US"/>
              <a:t> | Weblib | 1996-2009             3FZ-40013-ABAA-TQZZA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1775" y="71438"/>
            <a:ext cx="2103438" cy="5635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6700" y="71438"/>
            <a:ext cx="6162675" cy="5635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10AF5B-736C-49D0-9223-24E99BDEC061}" type="slidenum">
              <a:rPr lang="en-US"/>
              <a:pPr>
                <a:defRPr/>
              </a:pPr>
              <a:t>‹#›</a:t>
            </a:fld>
            <a:r>
              <a:rPr lang="en-US"/>
              <a:t> | Weblib | 1996-2009             3FZ-40013-ABAA-TQZZA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143B6-2D3F-4138-9C7E-96E161E61B88}" type="slidenum">
              <a:rPr lang="en-US"/>
              <a:pPr>
                <a:defRPr/>
              </a:pPr>
              <a:t>‹#›</a:t>
            </a:fld>
            <a:r>
              <a:rPr lang="en-US" dirty="0"/>
              <a:t> | Weblib | 1996-2012             3FZ-40013-ABAA-TQZZA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B4435A-B672-489D-BBC6-F71354DFF40C}" type="slidenum">
              <a:rPr lang="en-US"/>
              <a:pPr>
                <a:defRPr/>
              </a:pPr>
              <a:t>‹#›</a:t>
            </a:fld>
            <a:r>
              <a:rPr lang="en-US"/>
              <a:t> | Weblib | 1996-2009             3FZ-40013-ABAA-TQZZA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11811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57700" y="11811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D7AC7F-7B15-4878-95BB-26483B47A5B3}" type="slidenum">
              <a:rPr lang="en-US"/>
              <a:pPr>
                <a:defRPr/>
              </a:pPr>
              <a:t>‹#›</a:t>
            </a:fld>
            <a:r>
              <a:rPr lang="en-US"/>
              <a:t> | Weblib | 1996-2009             3FZ-40013-ABAA-TQZZA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4DA071-17D9-420C-B3BE-54EFF58DA2C9}" type="slidenum">
              <a:rPr lang="en-US"/>
              <a:pPr>
                <a:defRPr/>
              </a:pPr>
              <a:t>‹#›</a:t>
            </a:fld>
            <a:r>
              <a:rPr lang="en-US"/>
              <a:t> | Weblib | 1996-2009             3FZ-40013-ABAA-TQZZA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05208-9188-4F31-87E0-7759A0B001C4}" type="slidenum">
              <a:rPr lang="en-US"/>
              <a:pPr>
                <a:defRPr/>
              </a:pPr>
              <a:t>‹#›</a:t>
            </a:fld>
            <a:r>
              <a:rPr lang="en-US"/>
              <a:t> | Weblib | 1996-2009             3FZ-40013-ABAA-TQZZA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F8FA8E-1E6C-40AA-A850-5A575D9FCF5E}" type="slidenum">
              <a:rPr lang="en-US"/>
              <a:pPr>
                <a:defRPr/>
              </a:pPr>
              <a:t>‹#›</a:t>
            </a:fld>
            <a:r>
              <a:rPr lang="en-US"/>
              <a:t> | Weblib | 1996-2009             3FZ-40013-ABAA-TQZZA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289B08-358C-42C9-BE3C-455F9AF927BD}" type="slidenum">
              <a:rPr lang="en-US"/>
              <a:pPr>
                <a:defRPr/>
              </a:pPr>
              <a:t>‹#›</a:t>
            </a:fld>
            <a:r>
              <a:rPr lang="en-US"/>
              <a:t> | Weblib | 1996-2009             3FZ-40013-ABAA-TQZZA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9BAEC-AEAA-4E93-A4BE-2EEC2219693F}" type="slidenum">
              <a:rPr lang="en-US"/>
              <a:pPr>
                <a:defRPr/>
              </a:pPr>
              <a:t>‹#›</a:t>
            </a:fld>
            <a:r>
              <a:rPr lang="en-US"/>
              <a:t> | Weblib | 1996-2009             3FZ-40013-ABAA-TQZZA</a:t>
            </a:r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4" name="Rectangle 102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defRPr/>
            </a:pPr>
            <a:endParaRPr lang="en-US"/>
          </a:p>
        </p:txBody>
      </p:sp>
      <p:sp>
        <p:nvSpPr>
          <p:cNvPr id="33795" name="Rectangle 1027"/>
          <p:cNvSpPr>
            <a:spLocks noGrp="1" noChangeArrowheads="1"/>
          </p:cNvSpPr>
          <p:nvPr>
            <p:ph type="title"/>
          </p:nvPr>
        </p:nvSpPr>
        <p:spPr bwMode="auto">
          <a:xfrm>
            <a:off x="430213" y="71438"/>
            <a:ext cx="8255000" cy="7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54756" name="Rectangle 1028"/>
          <p:cNvSpPr>
            <a:spLocks noChangeArrowheads="1"/>
          </p:cNvSpPr>
          <p:nvPr/>
        </p:nvSpPr>
        <p:spPr bwMode="auto">
          <a:xfrm>
            <a:off x="9126538" y="6145213"/>
            <a:ext cx="6350" cy="19050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808080">
                  <a:gamma/>
                  <a:tint val="31765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54757" name="Rectangle 1029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3798" name="Rectangle 103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6700" y="11811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354759" name="Rectangle 103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1000" y="6553200"/>
            <a:ext cx="3192463" cy="20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700"/>
            </a:lvl1pPr>
          </a:lstStyle>
          <a:p>
            <a:pPr>
              <a:defRPr/>
            </a:pPr>
            <a:fld id="{C3981A1C-4B95-42CB-9B63-401A928A2902}" type="slidenum">
              <a:rPr lang="en-US"/>
              <a:pPr>
                <a:defRPr/>
              </a:pPr>
              <a:t>‹#›</a:t>
            </a:fld>
            <a:r>
              <a:rPr lang="en-US" dirty="0"/>
              <a:t> | Weblib | 1996-2012             3FZ-40013-ABAA-TQZZA</a:t>
            </a:r>
          </a:p>
        </p:txBody>
      </p:sp>
      <p:sp>
        <p:nvSpPr>
          <p:cNvPr id="1354760" name="Rectangle 1032"/>
          <p:cNvSpPr>
            <a:spLocks noChangeArrowheads="1"/>
          </p:cNvSpPr>
          <p:nvPr/>
        </p:nvSpPr>
        <p:spPr bwMode="auto">
          <a:xfrm>
            <a:off x="3276600" y="6324600"/>
            <a:ext cx="32766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8" tIns="45714" rIns="91428" bIns="45714" anchor="b"/>
          <a:lstStyle/>
          <a:p>
            <a:pPr algn="r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sz="700" dirty="0">
                <a:solidFill>
                  <a:srgbClr val="000000"/>
                </a:solidFill>
              </a:rPr>
              <a:t>All Rights Reserved © Alcatel-Lucent 2012, </a:t>
            </a:r>
            <a:r>
              <a:rPr lang="en-US" sz="700" dirty="0"/>
              <a:t>3FQ-40013-ABAA-TQZZA</a:t>
            </a:r>
          </a:p>
        </p:txBody>
      </p:sp>
      <p:sp>
        <p:nvSpPr>
          <p:cNvPr id="1354761" name="Rectangle 1033"/>
          <p:cNvSpPr>
            <a:spLocks noChangeArrowheads="1"/>
          </p:cNvSpPr>
          <p:nvPr/>
        </p:nvSpPr>
        <p:spPr bwMode="auto">
          <a:xfrm>
            <a:off x="454025" y="892175"/>
            <a:ext cx="8715375" cy="19050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808080">
                  <a:gamma/>
                  <a:tint val="15686"/>
                  <a:invGamma/>
                </a:srgb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 anchor="ctr"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33802" name="Picture 1034" descr="AlcatelLucent_Hor_2col_lrg"/>
          <p:cNvPicPr>
            <a:picLocks noChangeAspect="1" noChangeArrowheads="1"/>
          </p:cNvPicPr>
          <p:nvPr/>
        </p:nvPicPr>
        <p:blipFill>
          <a:blip r:embed="rId13" cstate="print"/>
          <a:srcRect t="21959" b="18991"/>
          <a:stretch>
            <a:fillRect/>
          </a:stretch>
        </p:blipFill>
        <p:spPr bwMode="auto">
          <a:xfrm>
            <a:off x="7467600" y="6469063"/>
            <a:ext cx="1538288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54763" name="Rectangle 1035"/>
          <p:cNvSpPr>
            <a:spLocks noChangeArrowheads="1"/>
          </p:cNvSpPr>
          <p:nvPr/>
        </p:nvSpPr>
        <p:spPr bwMode="auto">
          <a:xfrm>
            <a:off x="454025" y="6359525"/>
            <a:ext cx="8715375" cy="19050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808080">
                  <a:gamma/>
                  <a:tint val="15686"/>
                  <a:invGamma/>
                </a:srgb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 anchor="ctr">
            <a:spAutoFit/>
          </a:bodyPr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0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Trebuchet MS" pitchFamily="34" charset="0"/>
        </a:defRPr>
      </a:lvl5pPr>
      <a:lvl6pPr marL="457200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Trebuchet MS" pitchFamily="34" charset="0"/>
        </a:defRPr>
      </a:lvl6pPr>
      <a:lvl7pPr marL="914400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Trebuchet MS" pitchFamily="34" charset="0"/>
        </a:defRPr>
      </a:lvl7pPr>
      <a:lvl8pPr marL="1371600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Trebuchet MS" pitchFamily="34" charset="0"/>
        </a:defRPr>
      </a:lvl8pPr>
      <a:lvl9pPr marL="1828800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Trebuchet MS" pitchFamily="34" charset="0"/>
        </a:defRPr>
      </a:lvl9pPr>
    </p:titleStyle>
    <p:bodyStyle>
      <a:lvl1pPr marL="168275" indent="-168275" algn="l" rtl="0" eaLnBrk="0" fontAlgn="base" hangingPunct="0">
        <a:lnSpc>
          <a:spcPts val="2400"/>
        </a:lnSpc>
        <a:spcBef>
          <a:spcPct val="0"/>
        </a:spcBef>
        <a:spcAft>
          <a:spcPts val="1200"/>
        </a:spcAft>
        <a:buClr>
          <a:schemeClr val="accent1"/>
        </a:buClr>
        <a:buFont typeface="Futura Md BT" pitchFamily="34" charset="0"/>
        <a:buChar char=" "/>
        <a:tabLst>
          <a:tab pos="3946525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07988" indent="-238125" algn="l" rtl="0" eaLnBrk="0" fontAlgn="base" hangingPunct="0">
        <a:lnSpc>
          <a:spcPts val="2400"/>
        </a:lnSpc>
        <a:spcBef>
          <a:spcPct val="0"/>
        </a:spcBef>
        <a:spcAft>
          <a:spcPts val="1200"/>
        </a:spcAft>
        <a:buClr>
          <a:srgbClr val="969696"/>
        </a:buClr>
        <a:buFont typeface="Wingdings" pitchFamily="2" charset="2"/>
        <a:buChar char="§"/>
        <a:tabLst>
          <a:tab pos="3946525" algn="l"/>
        </a:tabLst>
        <a:defRPr>
          <a:solidFill>
            <a:srgbClr val="000000"/>
          </a:solidFill>
          <a:latin typeface="+mn-lt"/>
          <a:cs typeface="Arial" charset="0"/>
        </a:defRPr>
      </a:lvl2pPr>
      <a:lvl3pPr marL="574675" indent="-165100" algn="l" rtl="0" eaLnBrk="0" fontAlgn="base" hangingPunct="0">
        <a:lnSpc>
          <a:spcPts val="2000"/>
        </a:lnSpc>
        <a:spcBef>
          <a:spcPct val="0"/>
        </a:spcBef>
        <a:spcAft>
          <a:spcPts val="800"/>
        </a:spcAft>
        <a:buClr>
          <a:srgbClr val="969696"/>
        </a:buClr>
        <a:buFont typeface="Wingdings" pitchFamily="2" charset="2"/>
        <a:buChar char=""/>
        <a:tabLst>
          <a:tab pos="3946525" algn="l"/>
        </a:tabLst>
        <a:defRPr sz="1600">
          <a:solidFill>
            <a:schemeClr val="tx1"/>
          </a:solidFill>
          <a:latin typeface="+mn-lt"/>
          <a:cs typeface="Arial" charset="0"/>
        </a:defRPr>
      </a:lvl3pPr>
      <a:lvl4pPr marL="1506538" indent="-168275" algn="l" rtl="0" eaLnBrk="0" fontAlgn="base" hangingPunct="0">
        <a:lnSpc>
          <a:spcPts val="1400"/>
        </a:lnSpc>
        <a:spcBef>
          <a:spcPct val="0"/>
        </a:spcBef>
        <a:spcAft>
          <a:spcPts val="600"/>
        </a:spcAft>
        <a:buClr>
          <a:schemeClr val="tx1"/>
        </a:buClr>
        <a:buChar char="–"/>
        <a:tabLst>
          <a:tab pos="3946525" algn="l"/>
        </a:tabLst>
        <a:defRPr sz="1400">
          <a:solidFill>
            <a:schemeClr val="tx1"/>
          </a:solidFill>
          <a:latin typeface="Verdana" pitchFamily="34" charset="0"/>
          <a:cs typeface="Arial" charset="0"/>
        </a:defRPr>
      </a:lvl4pPr>
      <a:lvl5pPr marL="1854200" indent="-168275" algn="l" rtl="0" eaLnBrk="0" fontAlgn="base" hangingPunct="0">
        <a:lnSpc>
          <a:spcPts val="1400"/>
        </a:lnSpc>
        <a:spcBef>
          <a:spcPct val="0"/>
        </a:spcBef>
        <a:spcAft>
          <a:spcPts val="600"/>
        </a:spcAft>
        <a:buClr>
          <a:schemeClr val="tx1"/>
        </a:buClr>
        <a:buFont typeface="Futura Md BT" pitchFamily="34" charset="0"/>
        <a:buChar char="–"/>
        <a:tabLst>
          <a:tab pos="3946525" algn="l"/>
        </a:tabLst>
        <a:defRPr sz="1400">
          <a:solidFill>
            <a:schemeClr val="tx1"/>
          </a:solidFill>
          <a:latin typeface="Verdana" pitchFamily="34" charset="0"/>
          <a:cs typeface="Arial" charset="0"/>
        </a:defRPr>
      </a:lvl5pPr>
      <a:lvl6pPr marL="2311400" indent="-168275" algn="l" rtl="0" eaLnBrk="0" fontAlgn="base" hangingPunct="0">
        <a:lnSpc>
          <a:spcPts val="1400"/>
        </a:lnSpc>
        <a:spcBef>
          <a:spcPct val="0"/>
        </a:spcBef>
        <a:spcAft>
          <a:spcPts val="600"/>
        </a:spcAft>
        <a:buClr>
          <a:schemeClr val="tx1"/>
        </a:buClr>
        <a:buFont typeface="Futura Md BT" pitchFamily="34" charset="0"/>
        <a:buChar char="–"/>
        <a:tabLst>
          <a:tab pos="3946525" algn="l"/>
        </a:tabLst>
        <a:defRPr sz="1400">
          <a:solidFill>
            <a:schemeClr val="tx1"/>
          </a:solidFill>
          <a:latin typeface="Verdana" pitchFamily="34" charset="0"/>
          <a:cs typeface="Arial" charset="0"/>
        </a:defRPr>
      </a:lvl6pPr>
      <a:lvl7pPr marL="2768600" indent="-168275" algn="l" rtl="0" eaLnBrk="0" fontAlgn="base" hangingPunct="0">
        <a:lnSpc>
          <a:spcPts val="1400"/>
        </a:lnSpc>
        <a:spcBef>
          <a:spcPct val="0"/>
        </a:spcBef>
        <a:spcAft>
          <a:spcPts val="600"/>
        </a:spcAft>
        <a:buClr>
          <a:schemeClr val="tx1"/>
        </a:buClr>
        <a:buFont typeface="Futura Md BT" pitchFamily="34" charset="0"/>
        <a:buChar char="–"/>
        <a:tabLst>
          <a:tab pos="3946525" algn="l"/>
        </a:tabLst>
        <a:defRPr sz="1400">
          <a:solidFill>
            <a:schemeClr val="tx1"/>
          </a:solidFill>
          <a:latin typeface="Verdana" pitchFamily="34" charset="0"/>
          <a:cs typeface="Arial" charset="0"/>
        </a:defRPr>
      </a:lvl7pPr>
      <a:lvl8pPr marL="3225800" indent="-168275" algn="l" rtl="0" eaLnBrk="0" fontAlgn="base" hangingPunct="0">
        <a:lnSpc>
          <a:spcPts val="1400"/>
        </a:lnSpc>
        <a:spcBef>
          <a:spcPct val="0"/>
        </a:spcBef>
        <a:spcAft>
          <a:spcPts val="600"/>
        </a:spcAft>
        <a:buClr>
          <a:schemeClr val="tx1"/>
        </a:buClr>
        <a:buFont typeface="Futura Md BT" pitchFamily="34" charset="0"/>
        <a:buChar char="–"/>
        <a:tabLst>
          <a:tab pos="3946525" algn="l"/>
        </a:tabLst>
        <a:defRPr sz="1400">
          <a:solidFill>
            <a:schemeClr val="tx1"/>
          </a:solidFill>
          <a:latin typeface="Verdana" pitchFamily="34" charset="0"/>
          <a:cs typeface="Arial" charset="0"/>
        </a:defRPr>
      </a:lvl8pPr>
      <a:lvl9pPr marL="3683000" indent="-168275" algn="l" rtl="0" eaLnBrk="0" fontAlgn="base" hangingPunct="0">
        <a:lnSpc>
          <a:spcPts val="1400"/>
        </a:lnSpc>
        <a:spcBef>
          <a:spcPct val="0"/>
        </a:spcBef>
        <a:spcAft>
          <a:spcPts val="600"/>
        </a:spcAft>
        <a:buClr>
          <a:schemeClr val="tx1"/>
        </a:buClr>
        <a:buFont typeface="Futura Md BT" pitchFamily="34" charset="0"/>
        <a:buChar char="–"/>
        <a:tabLst>
          <a:tab pos="3946525" algn="l"/>
        </a:tabLst>
        <a:defRPr sz="1400">
          <a:solidFill>
            <a:schemeClr val="tx1"/>
          </a:solidFill>
          <a:latin typeface="Verdana" pitchFamily="34" charset="0"/>
          <a:cs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aww.ngn.bel.alcatel.be/scm-lib4/view_global.cgi?number=1AA-00005-0000-ASZZA" TargetMode="External"/><Relationship Id="rId2" Type="http://schemas.openxmlformats.org/officeDocument/2006/relationships/hyperlink" Target="http://aww.ngn.bel.alcatel.be/scm-lib4/view_global.cgi?number=1AA-00001-0000-ASZZ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ww.ngn.bel.alcatel.be/scm-lib4/view.cgi?number=3FQ-30015-AAAE-ASZZA" TargetMode="External"/><Relationship Id="rId5" Type="http://schemas.openxmlformats.org/officeDocument/2006/relationships/hyperlink" Target="http://aww.ngn.bel.alcatel.be/scm-lib4/view_global.cgi?number=1AA-00151-0003-PHZZA" TargetMode="External"/><Relationship Id="rId4" Type="http://schemas.openxmlformats.org/officeDocument/2006/relationships/hyperlink" Target="http://aww.ngn.bel.alcatel.be/scm-lib4/view_global?number=1AA-00151-0003-PHZZA" TargetMode="Externa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1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oleObject13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7.bin"/><Relationship Id="rId4" Type="http://schemas.openxmlformats.org/officeDocument/2006/relationships/oleObject" Target="../embeddings/oleObject1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0.bin"/><Relationship Id="rId5" Type="http://schemas.openxmlformats.org/officeDocument/2006/relationships/oleObject" Target="../embeddings/oleObject19.bin"/><Relationship Id="rId4" Type="http://schemas.openxmlformats.org/officeDocument/2006/relationships/oleObject" Target="../embeddings/oleObject18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6.png"/><Relationship Id="rId4" Type="http://schemas.openxmlformats.org/officeDocument/2006/relationships/oleObject" Target="../embeddings/oleObject23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oleObject" Target="../embeddings/oleObject25.bin"/><Relationship Id="rId4" Type="http://schemas.openxmlformats.org/officeDocument/2006/relationships/oleObject" Target="../embeddings/oleObject24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97-2003_Worksheet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oleObject" Target="../embeddings/oleObject27.bin"/><Relationship Id="rId4" Type="http://schemas.openxmlformats.org/officeDocument/2006/relationships/oleObject" Target="../embeddings/oleObject26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5" Type="http://schemas.openxmlformats.org/officeDocument/2006/relationships/oleObject" Target="../embeddings/oleObject29.bin"/><Relationship Id="rId4" Type="http://schemas.openxmlformats.org/officeDocument/2006/relationships/oleObject" Target="../embeddings/oleObject28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30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3.bin"/><Relationship Id="rId5" Type="http://schemas.openxmlformats.org/officeDocument/2006/relationships/oleObject" Target="../embeddings/oleObject32.bin"/><Relationship Id="rId4" Type="http://schemas.openxmlformats.org/officeDocument/2006/relationships/oleObject" Target="../embeddings/oleObject3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6.bin"/><Relationship Id="rId5" Type="http://schemas.openxmlformats.org/officeDocument/2006/relationships/oleObject" Target="../embeddings/oleObject35.bin"/><Relationship Id="rId4" Type="http://schemas.openxmlformats.org/officeDocument/2006/relationships/oleObject" Target="../embeddings/oleObject34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oleObject" Target="../embeddings/oleObject38.bin"/><Relationship Id="rId4" Type="http://schemas.openxmlformats.org/officeDocument/2006/relationships/oleObject" Target="../embeddings/oleObject37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oleObject" Target="../embeddings/oleObject40.bin"/><Relationship Id="rId4" Type="http://schemas.openxmlformats.org/officeDocument/2006/relationships/oleObject" Target="../embeddings/oleObject39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5.vml"/><Relationship Id="rId5" Type="http://schemas.openxmlformats.org/officeDocument/2006/relationships/oleObject" Target="../embeddings/oleObject42.bin"/><Relationship Id="rId4" Type="http://schemas.openxmlformats.org/officeDocument/2006/relationships/oleObject" Target="../embeddings/oleObject41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45.bin"/><Relationship Id="rId5" Type="http://schemas.openxmlformats.org/officeDocument/2006/relationships/oleObject" Target="../embeddings/oleObject44.bin"/><Relationship Id="rId4" Type="http://schemas.openxmlformats.org/officeDocument/2006/relationships/oleObject" Target="../embeddings/oleObject43.bin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7.vml"/><Relationship Id="rId5" Type="http://schemas.openxmlformats.org/officeDocument/2006/relationships/oleObject" Target="../embeddings/oleObject48.bin"/><Relationship Id="rId4" Type="http://schemas.openxmlformats.org/officeDocument/2006/relationships/oleObject" Target="../embeddings/oleObject47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51.bin"/><Relationship Id="rId5" Type="http://schemas.openxmlformats.org/officeDocument/2006/relationships/oleObject" Target="../embeddings/oleObject50.bin"/><Relationship Id="rId4" Type="http://schemas.openxmlformats.org/officeDocument/2006/relationships/oleObject" Target="../embeddings/oleObject49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mailto:web.lib@alcatel-lucent.be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55.bin"/><Relationship Id="rId5" Type="http://schemas.openxmlformats.org/officeDocument/2006/relationships/oleObject" Target="../embeddings/oleObject54.bin"/><Relationship Id="rId4" Type="http://schemas.openxmlformats.org/officeDocument/2006/relationships/oleObject" Target="../embeddings/oleObject53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oleObject" Target="../embeddings/oleObject57.bin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oleObject" Target="../embeddings/oleObject60.bin"/><Relationship Id="rId4" Type="http://schemas.openxmlformats.org/officeDocument/2006/relationships/oleObject" Target="../embeddings/oleObject59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aww.ngn.bel.alcatel.be/scm-lib4/show-entry.cgi?number=3FQ-40195-AAAA-PCZZA&amp;actions=ye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63.bin"/><Relationship Id="rId5" Type="http://schemas.openxmlformats.org/officeDocument/2006/relationships/oleObject" Target="../embeddings/oleObject62.bin"/><Relationship Id="rId4" Type="http://schemas.openxmlformats.org/officeDocument/2006/relationships/oleObject" Target="../embeddings/oleObject61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Document Management with WebLibrary</a:t>
            </a:r>
          </a:p>
        </p:txBody>
      </p:sp>
      <p:sp>
        <p:nvSpPr>
          <p:cNvPr id="45059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Johnny Reusens</a:t>
            </a:r>
          </a:p>
          <a:p>
            <a:r>
              <a:rPr lang="fr-BE" dirty="0" smtClean="0"/>
              <a:t>3FQ-40013-ABAA-TQZZA </a:t>
            </a:r>
            <a:r>
              <a:rPr lang="fr-BE" dirty="0" err="1" smtClean="0"/>
              <a:t>ed</a:t>
            </a:r>
            <a:r>
              <a:rPr lang="fr-BE" dirty="0" smtClean="0"/>
              <a:t> </a:t>
            </a:r>
            <a:r>
              <a:rPr lang="fr-BE" dirty="0" smtClean="0"/>
              <a:t>19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Positioning in CTO Document Management Framework</a:t>
            </a:r>
          </a:p>
        </p:txBody>
      </p:sp>
      <p:sp>
        <p:nvSpPr>
          <p:cNvPr id="54275" name="AutoShape 3"/>
          <p:cNvSpPr>
            <a:spLocks noChangeArrowheads="1"/>
          </p:cNvSpPr>
          <p:nvPr/>
        </p:nvSpPr>
        <p:spPr bwMode="auto">
          <a:xfrm flipH="1">
            <a:off x="5978525" y="1371600"/>
            <a:ext cx="1752600" cy="990600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>
                <a:latin typeface="Arial" charset="0"/>
              </a:rPr>
              <a:t>Corporate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>
                <a:latin typeface="Arial" charset="0"/>
              </a:rPr>
              <a:t>Authentication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>
                <a:latin typeface="Arial" charset="0"/>
              </a:rPr>
              <a:t>CIL</a:t>
            </a:r>
          </a:p>
        </p:txBody>
      </p:sp>
      <p:sp>
        <p:nvSpPr>
          <p:cNvPr id="54276" name="AutoShape 4"/>
          <p:cNvSpPr>
            <a:spLocks noChangeArrowheads="1"/>
          </p:cNvSpPr>
          <p:nvPr/>
        </p:nvSpPr>
        <p:spPr bwMode="auto">
          <a:xfrm flipH="1">
            <a:off x="4360863" y="4191000"/>
            <a:ext cx="1752600" cy="990600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>
                <a:latin typeface="Arial" charset="0"/>
              </a:rPr>
              <a:t>CINS</a:t>
            </a:r>
          </a:p>
        </p:txBody>
      </p:sp>
      <p:sp>
        <p:nvSpPr>
          <p:cNvPr id="54277" name="AutoShape 5"/>
          <p:cNvSpPr>
            <a:spLocks noChangeArrowheads="1"/>
          </p:cNvSpPr>
          <p:nvPr/>
        </p:nvSpPr>
        <p:spPr bwMode="auto">
          <a:xfrm flipH="1">
            <a:off x="7104063" y="2743200"/>
            <a:ext cx="1752600" cy="990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>
                <a:latin typeface="Arial" charset="0"/>
              </a:rPr>
              <a:t>Search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>
                <a:latin typeface="Arial" charset="0"/>
              </a:rPr>
              <a:t>Engine</a:t>
            </a:r>
          </a:p>
        </p:txBody>
      </p:sp>
      <p:cxnSp>
        <p:nvCxnSpPr>
          <p:cNvPr id="1182726" name="AutoShape 6"/>
          <p:cNvCxnSpPr>
            <a:cxnSpLocks noChangeShapeType="1"/>
            <a:endCxn id="54275" idx="3"/>
          </p:cNvCxnSpPr>
          <p:nvPr/>
        </p:nvCxnSpPr>
        <p:spPr bwMode="auto">
          <a:xfrm flipV="1">
            <a:off x="2438400" y="1865313"/>
            <a:ext cx="3540125" cy="725487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 type="arrow" w="lg" len="med"/>
            <a:tailEnd type="arrow" w="lg" len="med"/>
          </a:ln>
          <a:effectLst>
            <a:outerShdw dist="17961" dir="2700000" algn="ctr" rotWithShape="0">
              <a:schemeClr val="tx1"/>
            </a:outerShdw>
          </a:effectLst>
        </p:spPr>
      </p:cxnSp>
      <p:sp>
        <p:nvSpPr>
          <p:cNvPr id="54279" name="Rectangle 7"/>
          <p:cNvSpPr>
            <a:spLocks noChangeArrowheads="1"/>
          </p:cNvSpPr>
          <p:nvPr/>
        </p:nvSpPr>
        <p:spPr bwMode="auto">
          <a:xfrm flipH="1">
            <a:off x="4572000" y="1371600"/>
            <a:ext cx="838200" cy="4572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>
                <a:latin typeface="Arial" charset="0"/>
              </a:rPr>
              <a:t>LDAP</a:t>
            </a:r>
          </a:p>
        </p:txBody>
      </p:sp>
      <p:cxnSp>
        <p:nvCxnSpPr>
          <p:cNvPr id="1182728" name="AutoShape 8"/>
          <p:cNvCxnSpPr>
            <a:cxnSpLocks noChangeShapeType="1"/>
            <a:stCxn id="54282" idx="2"/>
            <a:endCxn id="54276" idx="3"/>
          </p:cNvCxnSpPr>
          <p:nvPr/>
        </p:nvCxnSpPr>
        <p:spPr bwMode="auto">
          <a:xfrm rot="16200000" flipH="1">
            <a:off x="2427288" y="2751138"/>
            <a:ext cx="1181100" cy="2686050"/>
          </a:xfrm>
          <a:prstGeom prst="curvedConnector2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arrow" w="lg" len="med"/>
          </a:ln>
          <a:effectLst>
            <a:outerShdw dist="17961" dir="2700000" algn="ctr" rotWithShape="0">
              <a:schemeClr val="tx1"/>
            </a:outerShdw>
          </a:effectLst>
        </p:spPr>
      </p:cxnSp>
      <p:cxnSp>
        <p:nvCxnSpPr>
          <p:cNvPr id="1182729" name="AutoShape 9"/>
          <p:cNvCxnSpPr>
            <a:cxnSpLocks noChangeShapeType="1"/>
          </p:cNvCxnSpPr>
          <p:nvPr/>
        </p:nvCxnSpPr>
        <p:spPr bwMode="auto">
          <a:xfrm flipV="1">
            <a:off x="6096000" y="3236913"/>
            <a:ext cx="1060450" cy="1447800"/>
          </a:xfrm>
          <a:prstGeom prst="curvedConnector3">
            <a:avLst>
              <a:gd name="adj1" fmla="val 50597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arrow" w="lg" len="med"/>
          </a:ln>
          <a:effectLst>
            <a:outerShdw dist="17961" dir="2700000" algn="ctr" rotWithShape="0">
              <a:schemeClr val="tx1"/>
            </a:outerShdw>
          </a:effectLst>
        </p:spPr>
      </p:cxnSp>
      <p:sp>
        <p:nvSpPr>
          <p:cNvPr id="54282" name="AutoShape 10"/>
          <p:cNvSpPr>
            <a:spLocks noChangeArrowheads="1"/>
          </p:cNvSpPr>
          <p:nvPr/>
        </p:nvSpPr>
        <p:spPr bwMode="auto">
          <a:xfrm flipH="1">
            <a:off x="914400" y="2514600"/>
            <a:ext cx="1524000" cy="990600"/>
          </a:xfrm>
          <a:prstGeom prst="roundRect">
            <a:avLst>
              <a:gd name="adj" fmla="val 16667"/>
            </a:avLst>
          </a:prstGeom>
          <a:solidFill>
            <a:srgbClr val="99CC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>
                <a:latin typeface="Arial" charset="0"/>
              </a:rPr>
              <a:t>WebLibrary</a:t>
            </a:r>
          </a:p>
        </p:txBody>
      </p:sp>
      <p:sp>
        <p:nvSpPr>
          <p:cNvPr id="54283" name="AutoShape 11"/>
          <p:cNvSpPr>
            <a:spLocks noChangeArrowheads="1"/>
          </p:cNvSpPr>
          <p:nvPr/>
        </p:nvSpPr>
        <p:spPr bwMode="auto">
          <a:xfrm flipH="1">
            <a:off x="1266825" y="4953000"/>
            <a:ext cx="1752600" cy="990600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>
                <a:latin typeface="Arial" charset="0"/>
              </a:rPr>
              <a:t>CINS Document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>
                <a:latin typeface="Arial" charset="0"/>
              </a:rPr>
              <a:t>Portal</a:t>
            </a:r>
          </a:p>
        </p:txBody>
      </p:sp>
      <p:cxnSp>
        <p:nvCxnSpPr>
          <p:cNvPr id="1182732" name="AutoShape 12"/>
          <p:cNvCxnSpPr>
            <a:cxnSpLocks noChangeShapeType="1"/>
            <a:stCxn id="54276" idx="3"/>
          </p:cNvCxnSpPr>
          <p:nvPr/>
        </p:nvCxnSpPr>
        <p:spPr bwMode="auto">
          <a:xfrm rot="10800000" flipV="1">
            <a:off x="3048000" y="4684713"/>
            <a:ext cx="1312863" cy="762000"/>
          </a:xfrm>
          <a:prstGeom prst="curvedConnector3">
            <a:avLst>
              <a:gd name="adj1" fmla="val 4994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arrow" w="lg" len="med"/>
          </a:ln>
          <a:effectLst>
            <a:outerShdw dist="17961" dir="2700000" algn="ctr" rotWithShape="0">
              <a:schemeClr val="tx1"/>
            </a:outerShdw>
          </a:effectLst>
        </p:spPr>
      </p:cxnSp>
      <p:cxnSp>
        <p:nvCxnSpPr>
          <p:cNvPr id="1182733" name="AutoShape 13"/>
          <p:cNvCxnSpPr>
            <a:cxnSpLocks noChangeShapeType="1"/>
            <a:stCxn id="54283" idx="3"/>
            <a:endCxn id="54282" idx="3"/>
          </p:cNvCxnSpPr>
          <p:nvPr/>
        </p:nvCxnSpPr>
        <p:spPr bwMode="auto">
          <a:xfrm rot="10800000">
            <a:off x="914400" y="3008313"/>
            <a:ext cx="352425" cy="2438400"/>
          </a:xfrm>
          <a:prstGeom prst="curvedConnector3">
            <a:avLst>
              <a:gd name="adj1" fmla="val 164866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arrow" w="lg" len="med"/>
          </a:ln>
          <a:effectLst>
            <a:outerShdw dist="17961" dir="2700000" algn="ctr" rotWithShape="0">
              <a:schemeClr val="tx1"/>
            </a:outerShdw>
          </a:effectLst>
        </p:spPr>
      </p:cxnSp>
      <p:sp>
        <p:nvSpPr>
          <p:cNvPr id="1182734" name="Text Box 14"/>
          <p:cNvSpPr txBox="1">
            <a:spLocks noChangeArrowheads="1"/>
          </p:cNvSpPr>
          <p:nvPr/>
        </p:nvSpPr>
        <p:spPr bwMode="auto">
          <a:xfrm>
            <a:off x="8229600" y="3810000"/>
            <a:ext cx="85566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nl-BE">
                <a:latin typeface="Arial" charset="0"/>
              </a:rPr>
              <a:t>Planned</a:t>
            </a:r>
            <a:endParaRPr lang="en-GB">
              <a:latin typeface="Arial" charset="0"/>
            </a:endParaRPr>
          </a:p>
        </p:txBody>
      </p:sp>
      <p:sp>
        <p:nvSpPr>
          <p:cNvPr id="1182735" name="Text Box 15"/>
          <p:cNvSpPr txBox="1">
            <a:spLocks noChangeArrowheads="1"/>
          </p:cNvSpPr>
          <p:nvPr/>
        </p:nvSpPr>
        <p:spPr bwMode="auto">
          <a:xfrm>
            <a:off x="5791200" y="5226050"/>
            <a:ext cx="14478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nl-BE" b="1">
                <a:latin typeface="FuturaA Bk BT" pitchFamily="34" charset="0"/>
              </a:rPr>
              <a:t>PDM system</a:t>
            </a:r>
            <a:endParaRPr lang="en-GB" b="1">
              <a:latin typeface="FuturaA Bk BT" pitchFamily="34" charset="0"/>
            </a:endParaRPr>
          </a:p>
        </p:txBody>
      </p:sp>
      <p:sp>
        <p:nvSpPr>
          <p:cNvPr id="1182736" name="Text Box 16"/>
          <p:cNvSpPr txBox="1">
            <a:spLocks noChangeArrowheads="1"/>
          </p:cNvSpPr>
          <p:nvPr/>
        </p:nvSpPr>
        <p:spPr bwMode="auto">
          <a:xfrm>
            <a:off x="5627688" y="5562600"/>
            <a:ext cx="2151062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nl-BE">
                <a:latin typeface="Arial" charset="0"/>
              </a:rPr>
              <a:t>Stores product data,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nl-BE">
                <a:latin typeface="Arial" charset="0"/>
              </a:rPr>
              <a:t>incl document attributes</a:t>
            </a:r>
            <a:endParaRPr lang="en-GB">
              <a:latin typeface="Arial" charset="0"/>
            </a:endParaRPr>
          </a:p>
        </p:txBody>
      </p:sp>
      <p:sp>
        <p:nvSpPr>
          <p:cNvPr id="1182737" name="Text Box 17"/>
          <p:cNvSpPr txBox="1">
            <a:spLocks noChangeArrowheads="1"/>
          </p:cNvSpPr>
          <p:nvPr/>
        </p:nvSpPr>
        <p:spPr bwMode="auto">
          <a:xfrm>
            <a:off x="703263" y="1524000"/>
            <a:ext cx="2878137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nl-BE" b="1">
                <a:latin typeface="FuturaA Bk BT" pitchFamily="34" charset="0"/>
              </a:rPr>
              <a:t>Document mgmt system</a:t>
            </a:r>
            <a:endParaRPr lang="en-GB" b="1">
              <a:latin typeface="FuturaA Bk BT" pitchFamily="34" charset="0"/>
            </a:endParaRPr>
          </a:p>
        </p:txBody>
      </p:sp>
      <p:sp>
        <p:nvSpPr>
          <p:cNvPr id="1182738" name="Text Box 18"/>
          <p:cNvSpPr txBox="1">
            <a:spLocks noChangeArrowheads="1"/>
          </p:cNvSpPr>
          <p:nvPr/>
        </p:nvSpPr>
        <p:spPr bwMode="auto">
          <a:xfrm>
            <a:off x="1336675" y="3810000"/>
            <a:ext cx="2743200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nl-BE">
                <a:latin typeface="Arial" charset="0"/>
              </a:rPr>
              <a:t>Common doc attributes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nl-BE">
                <a:latin typeface="Arial" charset="0"/>
              </a:rPr>
              <a:t>are automatically synchronized</a:t>
            </a:r>
            <a:endParaRPr lang="en-GB">
              <a:latin typeface="Arial" charset="0"/>
            </a:endParaRPr>
          </a:p>
        </p:txBody>
      </p:sp>
      <p:cxnSp>
        <p:nvCxnSpPr>
          <p:cNvPr id="1182739" name="AutoShape 19"/>
          <p:cNvCxnSpPr>
            <a:cxnSpLocks noChangeShapeType="1"/>
            <a:stCxn id="54276" idx="0"/>
            <a:endCxn id="54282" idx="1"/>
          </p:cNvCxnSpPr>
          <p:nvPr/>
        </p:nvCxnSpPr>
        <p:spPr bwMode="auto">
          <a:xfrm rot="5400000" flipH="1">
            <a:off x="3245644" y="2201069"/>
            <a:ext cx="1182687" cy="2797175"/>
          </a:xfrm>
          <a:prstGeom prst="curvedConnector2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arrow" w="lg" len="med"/>
          </a:ln>
          <a:effectLst>
            <a:outerShdw dist="17961" dir="2700000" algn="ctr" rotWithShape="0">
              <a:schemeClr val="tx1"/>
            </a:outerShdw>
          </a:effectLst>
        </p:spPr>
      </p:cxnSp>
      <p:sp>
        <p:nvSpPr>
          <p:cNvPr id="1182740" name="Text Box 20"/>
          <p:cNvSpPr txBox="1">
            <a:spLocks noChangeArrowheads="1"/>
          </p:cNvSpPr>
          <p:nvPr/>
        </p:nvSpPr>
        <p:spPr bwMode="auto">
          <a:xfrm>
            <a:off x="914400" y="1828800"/>
            <a:ext cx="2413000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nl-BE">
                <a:latin typeface="Arial" charset="0"/>
              </a:rPr>
              <a:t>Stores document attributes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nl-BE">
                <a:latin typeface="Arial" charset="0"/>
              </a:rPr>
              <a:t>and document content</a:t>
            </a:r>
            <a:endParaRPr lang="en-GB">
              <a:latin typeface="Arial" charset="0"/>
            </a:endParaRPr>
          </a:p>
        </p:txBody>
      </p:sp>
      <p:sp>
        <p:nvSpPr>
          <p:cNvPr id="1182741" name="Text Box 21"/>
          <p:cNvSpPr txBox="1">
            <a:spLocks noChangeArrowheads="1"/>
          </p:cNvSpPr>
          <p:nvPr/>
        </p:nvSpPr>
        <p:spPr bwMode="auto">
          <a:xfrm>
            <a:off x="2954338" y="3138488"/>
            <a:ext cx="2492375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nl-BE">
                <a:latin typeface="Arial" charset="0"/>
              </a:rPr>
              <a:t>Consistency with CINS data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nl-BE">
                <a:latin typeface="Arial" charset="0"/>
              </a:rPr>
              <a:t>is checked (e.g. doc plan)</a:t>
            </a:r>
            <a:endParaRPr lang="en-GB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smtClean="0"/>
              <a:t>4. Confirmation of Reply approval invitation</a:t>
            </a:r>
            <a:br>
              <a:rPr lang="en-US" sz="2400" smtClean="0"/>
            </a:br>
            <a:r>
              <a:rPr lang="en-US" sz="2400" smtClean="0"/>
              <a:t>in mail browser of approver</a:t>
            </a:r>
            <a:endParaRPr lang="nl-BE" sz="2400" smtClean="0"/>
          </a:p>
        </p:txBody>
      </p:sp>
      <p:sp>
        <p:nvSpPr>
          <p:cNvPr id="113667" name="TextBox 6"/>
          <p:cNvSpPr txBox="1">
            <a:spLocks noChangeArrowheads="1"/>
          </p:cNvSpPr>
          <p:nvPr/>
        </p:nvSpPr>
        <p:spPr bwMode="auto">
          <a:xfrm>
            <a:off x="6372225" y="2708275"/>
            <a:ext cx="6588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OR..</a:t>
            </a:r>
            <a:endParaRPr lang="nl-BE"/>
          </a:p>
        </p:txBody>
      </p:sp>
      <p:pic>
        <p:nvPicPr>
          <p:cNvPr id="11366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066800"/>
            <a:ext cx="5640388" cy="3048000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11366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124200"/>
            <a:ext cx="6503988" cy="3019425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113670" name="TextBox 5"/>
          <p:cNvSpPr txBox="1">
            <a:spLocks noChangeArrowheads="1"/>
          </p:cNvSpPr>
          <p:nvPr/>
        </p:nvSpPr>
        <p:spPr bwMode="auto">
          <a:xfrm>
            <a:off x="179388" y="5229225"/>
            <a:ext cx="3595687" cy="6461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Note: this can take some minutes</a:t>
            </a:r>
            <a:br>
              <a:rPr lang="en-US"/>
            </a:br>
            <a:r>
              <a:rPr lang="en-US"/>
              <a:t>as this is handled by a robot job</a:t>
            </a:r>
            <a:endParaRPr lang="nl-BE"/>
          </a:p>
        </p:txBody>
      </p:sp>
    </p:spTree>
  </p:cSld>
  <p:clrMapOvr>
    <a:masterClrMapping/>
  </p:clrMapOvr>
  <p:transition>
    <p:wipe dir="r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smtClean="0"/>
              <a:t>5. Reply of approval /disapproval</a:t>
            </a:r>
            <a:br>
              <a:rPr lang="en-US" sz="2400" smtClean="0"/>
            </a:br>
            <a:r>
              <a:rPr lang="en-US" sz="2400" smtClean="0"/>
              <a:t>in mail browser to author</a:t>
            </a:r>
            <a:endParaRPr lang="nl-BE" sz="2400" smtClean="0"/>
          </a:p>
        </p:txBody>
      </p:sp>
      <p:sp>
        <p:nvSpPr>
          <p:cNvPr id="1146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smtClean="0"/>
          </a:p>
        </p:txBody>
      </p:sp>
      <p:sp>
        <p:nvSpPr>
          <p:cNvPr id="114692" name="TextBox 4"/>
          <p:cNvSpPr txBox="1">
            <a:spLocks noChangeArrowheads="1"/>
          </p:cNvSpPr>
          <p:nvPr/>
        </p:nvSpPr>
        <p:spPr bwMode="auto">
          <a:xfrm>
            <a:off x="6084888" y="2708275"/>
            <a:ext cx="6588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OR..</a:t>
            </a:r>
            <a:endParaRPr lang="nl-BE"/>
          </a:p>
        </p:txBody>
      </p:sp>
      <p:pic>
        <p:nvPicPr>
          <p:cNvPr id="11469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9150" y="3276600"/>
            <a:ext cx="3627438" cy="3228975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11469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143000"/>
            <a:ext cx="4953000" cy="3895725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990600"/>
            <a:ext cx="6189663" cy="35083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1175" y="3505200"/>
            <a:ext cx="7362825" cy="1735138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1157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6. Collect feedback of approval invitation</a:t>
            </a:r>
            <a:br>
              <a:rPr lang="en-US" sz="2400" smtClean="0"/>
            </a:br>
            <a:r>
              <a:rPr lang="en-US" sz="2400" smtClean="0"/>
              <a:t>in weblib  by author</a:t>
            </a:r>
            <a:endParaRPr lang="nl-BE" sz="2400" smtClean="0"/>
          </a:p>
        </p:txBody>
      </p:sp>
      <p:sp>
        <p:nvSpPr>
          <p:cNvPr id="115717" name="Rectangle 6"/>
          <p:cNvSpPr>
            <a:spLocks noChangeArrowheads="1"/>
          </p:cNvSpPr>
          <p:nvPr/>
        </p:nvSpPr>
        <p:spPr bwMode="auto">
          <a:xfrm>
            <a:off x="6629400" y="1524000"/>
            <a:ext cx="11858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By Author</a:t>
            </a:r>
            <a:endParaRPr lang="nl-BE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581400" y="1752600"/>
            <a:ext cx="3024188" cy="12255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rved Down Arrow 8"/>
          <p:cNvSpPr/>
          <p:nvPr/>
        </p:nvSpPr>
        <p:spPr>
          <a:xfrm rot="1898575">
            <a:off x="5867400" y="2636838"/>
            <a:ext cx="1441450" cy="50482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nl-BE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81200" y="4495800"/>
            <a:ext cx="6048375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nl-BE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6470650" cy="609600"/>
          </a:xfrm>
          <a:noFill/>
        </p:spPr>
        <p:txBody>
          <a:bodyPr lIns="90488" tIns="44450" rIns="90488" bIns="44450"/>
          <a:lstStyle/>
          <a:p>
            <a:r>
              <a:rPr lang="en-US" smtClean="0"/>
              <a:t>Notification</a:t>
            </a:r>
            <a:endParaRPr lang="en-GB" smtClean="0"/>
          </a:p>
        </p:txBody>
      </p:sp>
      <p:pic>
        <p:nvPicPr>
          <p:cNvPr id="116739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914400"/>
            <a:ext cx="6877050" cy="335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740" name="Text Box 15"/>
          <p:cNvSpPr txBox="1">
            <a:spLocks noChangeArrowheads="1"/>
          </p:cNvSpPr>
          <p:nvPr/>
        </p:nvSpPr>
        <p:spPr bwMode="auto">
          <a:xfrm>
            <a:off x="609600" y="4419600"/>
            <a:ext cx="8305800" cy="19145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>
              <a:buFont typeface="Times New Roman" pitchFamily="18" charset="0"/>
              <a:buNone/>
              <a:tabLst>
                <a:tab pos="3946525" algn="l"/>
              </a:tabLst>
            </a:pPr>
            <a:r>
              <a:rPr lang="fr-BE" sz="1400"/>
              <a:t>Notification of changes can be done at:</a:t>
            </a:r>
          </a:p>
          <a:p>
            <a:pPr algn="l">
              <a:tabLst>
                <a:tab pos="3946525" algn="l"/>
              </a:tabLst>
            </a:pPr>
            <a:r>
              <a:rPr lang="fr-BE" sz="1400"/>
              <a:t>At status change: when the status changes, eg from PD to RL</a:t>
            </a:r>
          </a:p>
          <a:p>
            <a:pPr algn="l">
              <a:tabLst>
                <a:tab pos="3946525" algn="l"/>
              </a:tabLst>
            </a:pPr>
            <a:r>
              <a:rPr lang="fr-BE" sz="1400"/>
              <a:t>At version change: when the version changes, eg from 01P01 to 01P02, or 01 to 02</a:t>
            </a:r>
          </a:p>
          <a:p>
            <a:pPr algn="l">
              <a:tabLst>
                <a:tab pos="3946525" algn="l"/>
              </a:tabLst>
            </a:pPr>
            <a:r>
              <a:rPr lang="fr-BE" sz="1400"/>
              <a:t>At variant and version change: same as ‘At version change but also when a new variant is uploaded</a:t>
            </a:r>
          </a:p>
          <a:p>
            <a:pPr lvl="1" algn="l">
              <a:tabLst>
                <a:tab pos="3946525" algn="l"/>
              </a:tabLst>
            </a:pPr>
            <a:r>
              <a:rPr lang="fr-BE" sz="1400"/>
              <a:t>Eg: AAAA exits and an ABAA is uploade.</a:t>
            </a:r>
          </a:p>
          <a:p>
            <a:pPr algn="l">
              <a:tabLst>
                <a:tab pos="3946525" algn="l"/>
              </a:tabLst>
            </a:pPr>
            <a:r>
              <a:rPr lang="fr-BE" sz="1400"/>
              <a:t>On update: when a document is updated or replaced, no change in status or edition</a:t>
            </a:r>
            <a:endParaRPr lang="de-DE" sz="1400"/>
          </a:p>
        </p:txBody>
      </p:sp>
      <p:sp>
        <p:nvSpPr>
          <p:cNvPr id="116741" name="Oval 16"/>
          <p:cNvSpPr>
            <a:spLocks noChangeArrowheads="1"/>
          </p:cNvSpPr>
          <p:nvPr/>
        </p:nvSpPr>
        <p:spPr bwMode="auto">
          <a:xfrm>
            <a:off x="2286000" y="3657600"/>
            <a:ext cx="3276600" cy="228600"/>
          </a:xfrm>
          <a:prstGeom prst="ellipse">
            <a:avLst/>
          </a:prstGeom>
          <a:noFill/>
          <a:ln w="19050">
            <a:solidFill>
              <a:srgbClr val="1BFB5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16742" name="Line 17"/>
          <p:cNvSpPr>
            <a:spLocks noChangeShapeType="1"/>
          </p:cNvSpPr>
          <p:nvPr/>
        </p:nvSpPr>
        <p:spPr bwMode="auto">
          <a:xfrm flipH="1">
            <a:off x="5562600" y="3124200"/>
            <a:ext cx="2209800" cy="533400"/>
          </a:xfrm>
          <a:prstGeom prst="line">
            <a:avLst/>
          </a:prstGeom>
          <a:noFill/>
          <a:ln w="19050">
            <a:solidFill>
              <a:srgbClr val="1BFB50"/>
            </a:solidFill>
            <a:round/>
            <a:headEnd/>
            <a:tailEnd type="triangle" w="med" len="med"/>
          </a:ln>
        </p:spPr>
        <p:txBody>
          <a:bodyPr wrap="none" lIns="0" tIns="0" rIns="0" bIns="0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6470650" cy="609600"/>
          </a:xfrm>
          <a:noFill/>
        </p:spPr>
        <p:txBody>
          <a:bodyPr lIns="90488" tIns="44450" rIns="90488" bIns="44450"/>
          <a:lstStyle/>
          <a:p>
            <a:r>
              <a:rPr lang="fr-BE" smtClean="0"/>
              <a:t>Read protection with ACL</a:t>
            </a:r>
            <a:endParaRPr lang="en-GB" smtClean="0"/>
          </a:p>
        </p:txBody>
      </p:sp>
      <p:sp>
        <p:nvSpPr>
          <p:cNvPr id="110595" name="Text Box 15"/>
          <p:cNvSpPr txBox="1">
            <a:spLocks noChangeArrowheads="1"/>
          </p:cNvSpPr>
          <p:nvPr/>
        </p:nvSpPr>
        <p:spPr bwMode="auto">
          <a:xfrm>
            <a:off x="457200" y="1143000"/>
            <a:ext cx="8305800" cy="47545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>
              <a:buFont typeface="Times New Roman" pitchFamily="18" charset="0"/>
              <a:buNone/>
              <a:tabLst>
                <a:tab pos="3946525" algn="l"/>
              </a:tabLst>
              <a:defRPr/>
            </a:pPr>
            <a:r>
              <a:rPr lang="fr-BE" sz="1400" dirty="0"/>
              <a:t>A user </a:t>
            </a:r>
            <a:r>
              <a:rPr lang="fr-BE" sz="1400" dirty="0" err="1"/>
              <a:t>can</a:t>
            </a:r>
            <a:r>
              <a:rPr lang="fr-BE" sz="1400" dirty="0"/>
              <a:t> </a:t>
            </a:r>
            <a:r>
              <a:rPr lang="fr-BE" sz="1400" dirty="0" err="1"/>
              <a:t>read</a:t>
            </a:r>
            <a:r>
              <a:rPr lang="fr-BE" sz="1400" dirty="0"/>
              <a:t>-</a:t>
            </a:r>
            <a:r>
              <a:rPr lang="fr-BE" sz="1400" dirty="0" err="1"/>
              <a:t>protect</a:t>
            </a:r>
            <a:r>
              <a:rPr lang="fr-BE" sz="1400" dirty="0"/>
              <a:t> a document on </a:t>
            </a:r>
            <a:r>
              <a:rPr lang="fr-BE" sz="1400" dirty="0" err="1"/>
              <a:t>individual</a:t>
            </a:r>
            <a:r>
              <a:rPr lang="fr-BE" sz="1400" dirty="0"/>
              <a:t> basis. </a:t>
            </a:r>
            <a:r>
              <a:rPr lang="fr-BE" sz="1400" dirty="0" err="1"/>
              <a:t>Steps</a:t>
            </a:r>
            <a:r>
              <a:rPr lang="fr-BE" sz="1400" dirty="0"/>
              <a:t> to </a:t>
            </a:r>
            <a:r>
              <a:rPr lang="fr-BE" sz="1400" dirty="0" err="1"/>
              <a:t>take</a:t>
            </a:r>
            <a:r>
              <a:rPr lang="fr-BE" sz="1400" dirty="0"/>
              <a:t> are:</a:t>
            </a:r>
          </a:p>
          <a:p>
            <a:pPr marL="342900" indent="-342900" algn="l">
              <a:buFont typeface="Times New Roman" pitchFamily="18" charset="0"/>
              <a:buAutoNum type="arabicParenR"/>
              <a:tabLst>
                <a:tab pos="3946525" algn="l"/>
              </a:tabLst>
              <a:defRPr/>
            </a:pPr>
            <a:r>
              <a:rPr lang="fr-BE" sz="1400" dirty="0" err="1"/>
              <a:t>Create</a:t>
            </a:r>
            <a:r>
              <a:rPr lang="fr-BE" sz="1400" dirty="0"/>
              <a:t> an ACL:</a:t>
            </a:r>
          </a:p>
          <a:p>
            <a:pPr marL="800100" lvl="1" indent="-342900" algn="l">
              <a:buFont typeface="Times New Roman" pitchFamily="18" charset="0"/>
              <a:buAutoNum type="arabicParenR"/>
              <a:tabLst>
                <a:tab pos="3946525" algn="l"/>
              </a:tabLst>
              <a:defRPr/>
            </a:pPr>
            <a:r>
              <a:rPr lang="fr-BE" sz="1400" dirty="0" err="1"/>
              <a:t>Make</a:t>
            </a:r>
            <a:r>
              <a:rPr lang="fr-BE" sz="1400" dirty="0"/>
              <a:t> a </a:t>
            </a:r>
            <a:r>
              <a:rPr lang="fr-BE" sz="1400" dirty="0" err="1"/>
              <a:t>txt</a:t>
            </a:r>
            <a:r>
              <a:rPr lang="fr-BE" sz="1400" dirty="0"/>
              <a:t> file </a:t>
            </a:r>
            <a:r>
              <a:rPr lang="fr-BE" sz="1400" dirty="0" err="1"/>
              <a:t>containing</a:t>
            </a:r>
            <a:r>
              <a:rPr lang="fr-BE" sz="1400" dirty="0"/>
              <a:t> the </a:t>
            </a:r>
            <a:r>
              <a:rPr lang="fr-BE" sz="1400" dirty="0" err="1"/>
              <a:t>userids</a:t>
            </a:r>
            <a:r>
              <a:rPr lang="fr-BE" sz="1400" dirty="0"/>
              <a:t> (</a:t>
            </a:r>
            <a:r>
              <a:rPr lang="fr-BE" sz="1400" dirty="0" err="1"/>
              <a:t>see</a:t>
            </a:r>
            <a:r>
              <a:rPr lang="fr-BE" sz="1400" dirty="0"/>
              <a:t> note) of « </a:t>
            </a:r>
            <a:r>
              <a:rPr lang="fr-BE" sz="1400" dirty="0" err="1"/>
              <a:t>allowed</a:t>
            </a:r>
            <a:r>
              <a:rPr lang="fr-BE" sz="1400" dirty="0"/>
              <a:t> </a:t>
            </a:r>
            <a:r>
              <a:rPr lang="fr-BE" sz="1400" dirty="0" err="1"/>
              <a:t>readers</a:t>
            </a:r>
            <a:r>
              <a:rPr lang="fr-BE" sz="1400" dirty="0"/>
              <a:t> », one per line</a:t>
            </a:r>
          </a:p>
          <a:p>
            <a:pPr marL="800100" lvl="1" indent="-342900" algn="l">
              <a:buFont typeface="Times New Roman" pitchFamily="18" charset="0"/>
              <a:buAutoNum type="arabicParenR"/>
              <a:tabLst>
                <a:tab pos="3946525" algn="l"/>
              </a:tabLst>
              <a:defRPr/>
            </a:pPr>
            <a:r>
              <a:rPr lang="fr-BE" sz="1400" dirty="0"/>
              <a:t>Check-in </a:t>
            </a:r>
            <a:r>
              <a:rPr lang="fr-BE" sz="1400" dirty="0" err="1"/>
              <a:t>using</a:t>
            </a:r>
            <a:r>
              <a:rPr lang="fr-BE" sz="1400" dirty="0"/>
              <a:t> document type « AK » (AKZZA)</a:t>
            </a:r>
          </a:p>
          <a:p>
            <a:pPr marL="342900" indent="-342900" algn="l">
              <a:buFont typeface="Times New Roman" pitchFamily="18" charset="0"/>
              <a:buAutoNum type="arabicParenR"/>
              <a:tabLst>
                <a:tab pos="3946525" algn="l"/>
              </a:tabLst>
              <a:defRPr/>
            </a:pPr>
            <a:r>
              <a:rPr lang="fr-BE" sz="1400" dirty="0"/>
              <a:t>Update the </a:t>
            </a:r>
            <a:r>
              <a:rPr lang="fr-BE" sz="1400" dirty="0" err="1"/>
              <a:t>lists</a:t>
            </a:r>
            <a:r>
              <a:rPr lang="fr-BE" sz="1400" dirty="0"/>
              <a:t>:</a:t>
            </a:r>
          </a:p>
          <a:p>
            <a:pPr marL="800100" lvl="1" indent="-342900" algn="l">
              <a:buFont typeface="Times New Roman" pitchFamily="18" charset="0"/>
              <a:buAutoNum type="arabicParenR"/>
              <a:tabLst>
                <a:tab pos="3946525" algn="l"/>
              </a:tabLst>
              <a:defRPr/>
            </a:pPr>
            <a:r>
              <a:rPr lang="fr-BE" sz="1400" dirty="0"/>
              <a:t>Weblib -&gt; maintenance  -&gt; update </a:t>
            </a:r>
            <a:r>
              <a:rPr lang="fr-BE" sz="1400" dirty="0" err="1"/>
              <a:t>Selection</a:t>
            </a:r>
            <a:r>
              <a:rPr lang="fr-BE" sz="1400" dirty="0"/>
              <a:t> List of </a:t>
            </a:r>
            <a:r>
              <a:rPr lang="fr-BE" sz="1400" dirty="0" err="1"/>
              <a:t>ACL’s</a:t>
            </a:r>
            <a:endParaRPr lang="fr-BE" sz="1400" dirty="0"/>
          </a:p>
          <a:p>
            <a:pPr marL="342900" indent="-342900" algn="l">
              <a:buFont typeface="Times New Roman" pitchFamily="18" charset="0"/>
              <a:buAutoNum type="arabicParenR"/>
              <a:tabLst>
                <a:tab pos="3946525" algn="l"/>
              </a:tabLst>
              <a:defRPr/>
            </a:pPr>
            <a:r>
              <a:rPr lang="fr-BE" sz="1400" dirty="0" err="1"/>
              <a:t>Protect</a:t>
            </a:r>
            <a:r>
              <a:rPr lang="fr-BE" sz="1400" dirty="0"/>
              <a:t> the document by </a:t>
            </a:r>
            <a:r>
              <a:rPr lang="fr-BE" sz="1400" dirty="0" err="1"/>
              <a:t>either</a:t>
            </a:r>
            <a:r>
              <a:rPr lang="fr-BE" sz="1400" dirty="0"/>
              <a:t>:</a:t>
            </a:r>
          </a:p>
          <a:p>
            <a:pPr marL="800100" lvl="1" indent="-342900" algn="l">
              <a:buFont typeface="Times New Roman" pitchFamily="18" charset="0"/>
              <a:buAutoNum type="arabicParenR"/>
              <a:tabLst>
                <a:tab pos="3946525" algn="l"/>
              </a:tabLst>
              <a:defRPr/>
            </a:pPr>
            <a:r>
              <a:rPr lang="fr-BE" sz="1400" dirty="0" err="1"/>
              <a:t>At</a:t>
            </a:r>
            <a:r>
              <a:rPr lang="fr-BE" sz="1400" dirty="0"/>
              <a:t> check-in time, select the ACL</a:t>
            </a:r>
          </a:p>
          <a:p>
            <a:pPr marL="800100" lvl="1" indent="-342900" algn="l">
              <a:buFont typeface="Times New Roman" pitchFamily="18" charset="0"/>
              <a:buAutoNum type="arabicParenR"/>
              <a:tabLst>
                <a:tab pos="3946525" algn="l"/>
              </a:tabLst>
              <a:defRPr/>
            </a:pPr>
            <a:r>
              <a:rPr lang="fr-BE" sz="1400" dirty="0" err="1"/>
              <a:t>After</a:t>
            </a:r>
            <a:r>
              <a:rPr lang="fr-BE" sz="1400" dirty="0"/>
              <a:t> check-in time, on the </a:t>
            </a:r>
            <a:r>
              <a:rPr lang="fr-BE" sz="1400" dirty="0" err="1"/>
              <a:t>document’s</a:t>
            </a:r>
            <a:r>
              <a:rPr lang="fr-BE" sz="1400" dirty="0"/>
              <a:t> info page -&gt; Change ACL</a:t>
            </a:r>
          </a:p>
          <a:p>
            <a:pPr marL="342900" indent="-342900" algn="l">
              <a:buFont typeface="Times New Roman" pitchFamily="18" charset="0"/>
              <a:buAutoNum type="arabicParenR"/>
              <a:tabLst>
                <a:tab pos="3946525" algn="l"/>
              </a:tabLst>
              <a:defRPr/>
            </a:pPr>
            <a:endParaRPr lang="fr-BE" sz="1400" dirty="0"/>
          </a:p>
          <a:p>
            <a:pPr marL="342900" indent="-342900" algn="l">
              <a:buFont typeface="Times New Roman" pitchFamily="18" charset="0"/>
              <a:buAutoNum type="arabicParenR"/>
              <a:tabLst>
                <a:tab pos="3946525" algn="l"/>
              </a:tabLst>
              <a:defRPr/>
            </a:pPr>
            <a:r>
              <a:rPr lang="fr-BE" sz="1400" dirty="0"/>
              <a:t>Note:</a:t>
            </a:r>
          </a:p>
          <a:p>
            <a:pPr marL="800100" lvl="1" indent="-342900" algn="l">
              <a:buFont typeface="Times New Roman" pitchFamily="18" charset="0"/>
              <a:buAutoNum type="arabicParenR"/>
              <a:tabLst>
                <a:tab pos="3946525" algn="l"/>
              </a:tabLst>
              <a:defRPr/>
            </a:pPr>
            <a:r>
              <a:rPr lang="fr-BE" sz="1400" dirty="0"/>
              <a:t>A user </a:t>
            </a:r>
            <a:r>
              <a:rPr lang="fr-BE" sz="1400" dirty="0" err="1"/>
              <a:t>should</a:t>
            </a:r>
            <a:r>
              <a:rPr lang="fr-BE" sz="1400" dirty="0"/>
              <a:t> not </a:t>
            </a:r>
            <a:r>
              <a:rPr lang="fr-BE" sz="1400" dirty="0" err="1"/>
              <a:t>forget</a:t>
            </a:r>
            <a:r>
              <a:rPr lang="fr-BE" sz="1400" dirty="0"/>
              <a:t> to </a:t>
            </a:r>
            <a:r>
              <a:rPr lang="fr-BE" sz="1400" dirty="0" err="1"/>
              <a:t>add</a:t>
            </a:r>
            <a:r>
              <a:rPr lang="fr-BE" sz="1400" dirty="0"/>
              <a:t> </a:t>
            </a:r>
            <a:r>
              <a:rPr lang="fr-BE" sz="1400" dirty="0" err="1"/>
              <a:t>himself</a:t>
            </a:r>
            <a:r>
              <a:rPr lang="fr-BE" sz="1400" dirty="0"/>
              <a:t>/</a:t>
            </a:r>
            <a:r>
              <a:rPr lang="fr-BE" sz="1400" dirty="0" err="1"/>
              <a:t>herself</a:t>
            </a:r>
            <a:r>
              <a:rPr lang="fr-BE" sz="1400" dirty="0"/>
              <a:t> to the ACL, </a:t>
            </a:r>
            <a:r>
              <a:rPr lang="fr-BE" sz="1400" dirty="0" err="1"/>
              <a:t>otherwise</a:t>
            </a:r>
            <a:r>
              <a:rPr lang="fr-BE" sz="1400" dirty="0"/>
              <a:t> </a:t>
            </a:r>
            <a:r>
              <a:rPr lang="fr-BE" sz="1400" dirty="0" err="1"/>
              <a:t>reading</a:t>
            </a:r>
            <a:r>
              <a:rPr lang="fr-BE" sz="1400" dirty="0"/>
              <a:t> </a:t>
            </a:r>
            <a:r>
              <a:rPr lang="fr-BE" sz="1400" dirty="0" err="1"/>
              <a:t>will</a:t>
            </a:r>
            <a:r>
              <a:rPr lang="fr-BE" sz="1400" dirty="0"/>
              <a:t> </a:t>
            </a:r>
            <a:r>
              <a:rPr lang="fr-BE" sz="1400" dirty="0" err="1"/>
              <a:t>be</a:t>
            </a:r>
            <a:r>
              <a:rPr lang="fr-BE" sz="1400" dirty="0"/>
              <a:t> </a:t>
            </a:r>
            <a:r>
              <a:rPr lang="fr-BE" sz="1400" dirty="0" err="1"/>
              <a:t>prevented</a:t>
            </a:r>
            <a:r>
              <a:rPr lang="fr-BE" sz="1400" dirty="0"/>
              <a:t>!</a:t>
            </a:r>
          </a:p>
          <a:p>
            <a:pPr marL="800100" lvl="1" indent="-342900" algn="l">
              <a:buFont typeface="Times New Roman" pitchFamily="18" charset="0"/>
              <a:buAutoNum type="arabicParenR"/>
              <a:tabLst>
                <a:tab pos="3946525" algn="l"/>
              </a:tabLst>
              <a:defRPr/>
            </a:pPr>
            <a:r>
              <a:rPr lang="fr-BE" sz="1400" dirty="0" err="1"/>
              <a:t>Userid’s</a:t>
            </a:r>
            <a:r>
              <a:rPr lang="fr-BE" sz="1400" dirty="0"/>
              <a:t> are: CIL but </a:t>
            </a:r>
            <a:r>
              <a:rPr lang="fr-BE" sz="1400" dirty="0" err="1"/>
              <a:t>lowercase</a:t>
            </a:r>
            <a:r>
              <a:rPr lang="fr-BE" sz="1400" dirty="0"/>
              <a:t> </a:t>
            </a:r>
            <a:r>
              <a:rPr lang="fr-BE" sz="1400" dirty="0" err="1"/>
              <a:t>with</a:t>
            </a:r>
            <a:r>
              <a:rPr lang="fr-BE" sz="1400" dirty="0"/>
              <a:t> </a:t>
            </a:r>
            <a:r>
              <a:rPr lang="fr-BE" sz="1400" dirty="0" err="1"/>
              <a:t>dashes</a:t>
            </a:r>
            <a:r>
              <a:rPr lang="fr-BE" sz="1400" dirty="0"/>
              <a:t> and </a:t>
            </a:r>
            <a:r>
              <a:rPr lang="fr-BE" sz="1400" dirty="0" err="1"/>
              <a:t>spaces</a:t>
            </a:r>
            <a:r>
              <a:rPr lang="fr-BE" sz="1400" dirty="0"/>
              <a:t> </a:t>
            </a:r>
            <a:r>
              <a:rPr lang="fr-BE" sz="1400" dirty="0" err="1"/>
              <a:t>removed</a:t>
            </a:r>
            <a:r>
              <a:rPr lang="fr-BE" sz="1400" dirty="0"/>
              <a:t>. So </a:t>
            </a:r>
            <a:r>
              <a:rPr lang="fr-BE" sz="1400" dirty="0" err="1"/>
              <a:t>jeanpierredeville</a:t>
            </a:r>
            <a:r>
              <a:rPr lang="fr-BE" sz="1400" dirty="0"/>
              <a:t> for Jean-Pierre Deville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nl-BE" smtClean="0"/>
              <a:t>WebLibrary philosophy</a:t>
            </a:r>
            <a:endParaRPr lang="en-GB" smtClean="0"/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Weblib is managed via the Community Source philosophy</a:t>
            </a:r>
            <a:endParaRPr lang="en-GB" smtClean="0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175" y="1471613"/>
            <a:ext cx="8316913" cy="3776662"/>
          </a:xfrm>
        </p:spPr>
        <p:txBody>
          <a:bodyPr/>
          <a:lstStyle/>
          <a:p>
            <a:endParaRPr lang="en-GB" smtClean="0"/>
          </a:p>
          <a:p>
            <a:pPr>
              <a:buFont typeface="Futura Md BT" pitchFamily="34" charset="0"/>
              <a:buNone/>
            </a:pPr>
            <a:endParaRPr lang="en-GB" smtClean="0"/>
          </a:p>
          <a:p>
            <a:pPr lvl="1"/>
            <a:r>
              <a:rPr lang="en-GB" smtClean="0"/>
              <a:t>Created by engineering people for engineering people</a:t>
            </a:r>
          </a:p>
          <a:p>
            <a:pPr lvl="1"/>
            <a:r>
              <a:rPr lang="en-GB" smtClean="0"/>
              <a:t>Administration is distributed via Control Boards:</a:t>
            </a:r>
          </a:p>
          <a:p>
            <a:pPr lvl="2"/>
            <a:r>
              <a:rPr lang="en-GB" smtClean="0"/>
              <a:t>Release documents, repair documents, user help done by user community</a:t>
            </a:r>
          </a:p>
          <a:p>
            <a:pPr lvl="1"/>
            <a:r>
              <a:rPr lang="en-GB" smtClean="0"/>
              <a:t>IT-support is done by IT</a:t>
            </a:r>
          </a:p>
          <a:p>
            <a:pPr lvl="2"/>
            <a:r>
              <a:rPr lang="en-GB" smtClean="0"/>
              <a:t>Back-up, server maintenance</a:t>
            </a:r>
          </a:p>
          <a:p>
            <a:pPr lvl="1"/>
            <a:r>
              <a:rPr lang="en-GB" smtClean="0"/>
              <a:t>IS-support is distributed</a:t>
            </a:r>
          </a:p>
          <a:p>
            <a:pPr lvl="2"/>
            <a:r>
              <a:rPr lang="en-GB" smtClean="0"/>
              <a:t>New features are implemented by the user community that needs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nl-BE" smtClean="0"/>
              <a:t>Extra Information</a:t>
            </a:r>
            <a:endParaRPr lang="en-GB" smtClean="0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Extra Information</a:t>
            </a:r>
            <a:endParaRPr lang="en-GB" smtClean="0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316913" cy="5048250"/>
          </a:xfrm>
        </p:spPr>
        <p:txBody>
          <a:bodyPr/>
          <a:lstStyle/>
          <a:p>
            <a:r>
              <a:rPr lang="en-US" smtClean="0"/>
              <a:t>The forum serves for discussions and announcements</a:t>
            </a:r>
          </a:p>
          <a:p>
            <a:r>
              <a:rPr lang="en-US" smtClean="0"/>
              <a:t>The FAQ serves as question/answer tool</a:t>
            </a:r>
          </a:p>
          <a:p>
            <a:r>
              <a:rPr lang="en-US" smtClean="0"/>
              <a:t>The ticket system (bugzilla) serves as problem/change system</a:t>
            </a:r>
          </a:p>
          <a:p>
            <a:r>
              <a:rPr lang="en-US" smtClean="0"/>
              <a:t>Number of users: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 lvl="1">
              <a:buFont typeface="Wingdings" pitchFamily="2" charset="2"/>
              <a:buNone/>
            </a:pPr>
            <a:r>
              <a:rPr lang="en-US" smtClean="0"/>
              <a:t>Geographical spread:</a:t>
            </a:r>
          </a:p>
          <a:p>
            <a:pPr lvl="1"/>
            <a:r>
              <a:rPr lang="en-US" smtClean="0"/>
              <a:t>All locations</a:t>
            </a:r>
          </a:p>
          <a:p>
            <a:endParaRPr lang="en-US" smtClean="0"/>
          </a:p>
        </p:txBody>
      </p:sp>
      <p:graphicFrame>
        <p:nvGraphicFramePr>
          <p:cNvPr id="1331331" name="Group 131"/>
          <p:cNvGraphicFramePr>
            <a:graphicFrameLocks noGrp="1"/>
          </p:cNvGraphicFramePr>
          <p:nvPr/>
        </p:nvGraphicFramePr>
        <p:xfrm>
          <a:off x="685800" y="2895600"/>
          <a:ext cx="7543802" cy="2032001"/>
        </p:xfrm>
        <a:graphic>
          <a:graphicData uri="http://schemas.openxmlformats.org/drawingml/2006/table">
            <a:tbl>
              <a:tblPr/>
              <a:tblGrid>
                <a:gridCol w="1077686"/>
                <a:gridCol w="1077686"/>
                <a:gridCol w="1077686"/>
                <a:gridCol w="1077686"/>
                <a:gridCol w="1077686"/>
                <a:gridCol w="1077686"/>
                <a:gridCol w="1077686"/>
              </a:tblGrid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endParaRPr kumimoji="0" lang="de-DE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2007-05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2008-01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2008-09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2009-03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2010-06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2012-02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40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nl-BE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Ex-Alcatel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nl-B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11303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nl-B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14243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16776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18783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24127 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32990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nl-B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Ex-Lucent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nl-B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941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nl-B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2213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3341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4208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5086 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lang="en-US" sz="1600" dirty="0" smtClean="0"/>
                        <a:t>3971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nl-B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Outside subco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nl-B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1211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nl-B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1725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2115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de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2585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3748 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lang="en-US" sz="1600" dirty="0" smtClean="0"/>
                        <a:t>5318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nl-B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Total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nl-B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13455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nl-B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18181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22232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de-D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25576</a:t>
                      </a: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kumimoji="0" lang="de-DE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32961 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ts val="1200"/>
                        </a:spcAft>
                        <a:buClr>
                          <a:schemeClr val="accent1"/>
                        </a:buClr>
                        <a:buSzTx/>
                        <a:buFont typeface="Futura Md BT" pitchFamily="34" charset="0"/>
                        <a:buNone/>
                        <a:tabLst>
                          <a:tab pos="3946525" algn="l"/>
                        </a:tabLst>
                      </a:pPr>
                      <a:r>
                        <a:rPr lang="en-US" sz="1600" dirty="0" smtClean="0"/>
                        <a:t>42279</a:t>
                      </a: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nl-BE" smtClean="0"/>
              <a:t>Management Summary</a:t>
            </a:r>
            <a:endParaRPr lang="en-GB" smtClean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Why use weblib?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Linking to documents in Webpages</a:t>
            </a:r>
            <a:endParaRPr lang="en-GB" smtClean="0"/>
          </a:p>
        </p:txBody>
      </p:sp>
      <p:sp>
        <p:nvSpPr>
          <p:cNvPr id="5529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04800" y="1471613"/>
            <a:ext cx="8523288" cy="2632075"/>
          </a:xfrm>
        </p:spPr>
        <p:txBody>
          <a:bodyPr/>
          <a:lstStyle/>
          <a:p>
            <a:r>
              <a:rPr lang="nl-BE" smtClean="0"/>
              <a:t>If you want to link to a document in a way independent of the document library, you can use the following URL that uses the CINS “archive-code” to look-up the actual url:</a:t>
            </a:r>
          </a:p>
          <a:p>
            <a:pPr>
              <a:buFont typeface="Futura Md BT" pitchFamily="34" charset="0"/>
              <a:buNone/>
            </a:pPr>
            <a:r>
              <a:rPr lang="en-GB" sz="1300" smtClean="0">
                <a:latin typeface="Courier New" pitchFamily="49" charset="0"/>
              </a:rPr>
              <a:t>http://ct.web.alcatel-lucent.com/scm-lib4/view_global.cgi?number=&lt;doc-number&gt;</a:t>
            </a:r>
          </a:p>
          <a:p>
            <a:r>
              <a:rPr lang="en-GB" sz="1500" smtClean="0"/>
              <a:t>E.g.</a:t>
            </a:r>
          </a:p>
          <a:p>
            <a:pPr>
              <a:buFont typeface="Futura Md BT" pitchFamily="34" charset="0"/>
              <a:buNone/>
            </a:pPr>
            <a:r>
              <a:rPr lang="en-GB" sz="1300" smtClean="0">
                <a:latin typeface="Courier New" pitchFamily="49" charset="0"/>
              </a:rPr>
              <a:t>http://ct.web.alcatel-lucent.com/scm-lib4/view_global.cgi?number=3FE-20034-AAAA-FMZZA</a:t>
            </a:r>
          </a:p>
          <a:p>
            <a:endParaRPr lang="en-GB" sz="1300" smtClean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Management Summary: Why use weblib? Because it’s:</a:t>
            </a:r>
            <a:endParaRPr lang="en-GB" smtClean="0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16913" cy="5048250"/>
          </a:xfrm>
        </p:spPr>
        <p:txBody>
          <a:bodyPr/>
          <a:lstStyle/>
          <a:p>
            <a:pPr>
              <a:lnSpc>
                <a:spcPct val="110000"/>
              </a:lnSpc>
              <a:buFontTx/>
              <a:buChar char="•"/>
            </a:pPr>
            <a:r>
              <a:rPr lang="en-US" sz="1200" smtClean="0"/>
              <a:t>NSA rules compliant: bulk transfer of documents to remote ftp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sz="1200" smtClean="0"/>
              <a:t>Used by all BD’s in all Locations (ex-Alcatel and ex-Lucent)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sz="1200" smtClean="0"/>
              <a:t>Enabled for use by subcontractors and customers (“TPA-access”) 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sz="1200" smtClean="0"/>
              <a:t>Secure for updating and reading (authorship and security classes)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sz="1200" smtClean="0"/>
              <a:t>CMM/ISO/TL9000 certified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sz="1200" smtClean="0"/>
              <a:t>Build by experienced users (Configuration Management -people and document practitioners) (1995-2007)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sz="1200" smtClean="0"/>
              <a:t>Got an interesting business model: only marginal costs, no central bottlenecks: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sz="1200" smtClean="0"/>
              <a:t>IT-part (Disks, network, servers) supported by IT with marginal costs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sz="1200" smtClean="0"/>
              <a:t>IS-part distributed according community source concept. Only open-source technology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sz="1200" smtClean="0"/>
              <a:t>DBA-part distributed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sz="1200" smtClean="0"/>
              <a:t>Future safe (Evolution to newco Numbering system, recognized by HQ, supported by several BD’s …)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sz="1200" smtClean="0"/>
              <a:t>Fast (approx 50 hits/second)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sz="1200" smtClean="0"/>
              <a:t>Highly productive (many features add to the productivity: baselining, mail delivery, notification mechanisms,…)</a:t>
            </a:r>
          </a:p>
          <a:p>
            <a:pPr>
              <a:lnSpc>
                <a:spcPct val="110000"/>
              </a:lnSpc>
            </a:pPr>
            <a:r>
              <a:rPr lang="en-US" sz="1200" smtClean="0"/>
              <a:t>Expandable (ref. Recent linking to ex-Lucent FID)</a:t>
            </a:r>
          </a:p>
          <a:p>
            <a:endParaRPr lang="en-US" sz="12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References</a:t>
            </a:r>
            <a:endParaRPr lang="en-GB" smtClean="0"/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8229600" cy="3757613"/>
          </a:xfrm>
        </p:spPr>
        <p:txBody>
          <a:bodyPr/>
          <a:lstStyle/>
          <a:p>
            <a:pPr>
              <a:buFont typeface="Futura Md BT" pitchFamily="34" charset="0"/>
              <a:buNone/>
            </a:pPr>
            <a:r>
              <a:rPr lang="en-GB" sz="1500" smtClean="0"/>
              <a:t>[</a:t>
            </a:r>
            <a:r>
              <a:rPr lang="en-GB" sz="1500" smtClean="0">
                <a:hlinkClick r:id="rId2"/>
              </a:rPr>
              <a:t>1AA-00001-0000-ASZZA</a:t>
            </a:r>
            <a:r>
              <a:rPr lang="en-GB" sz="1500" smtClean="0"/>
              <a:t>] Alcatel-Lucent Numbering System</a:t>
            </a:r>
          </a:p>
          <a:p>
            <a:pPr>
              <a:buFont typeface="Futura Md BT" pitchFamily="34" charset="0"/>
              <a:buNone/>
            </a:pPr>
            <a:r>
              <a:rPr lang="en-GB" sz="1500" smtClean="0"/>
              <a:t>[</a:t>
            </a:r>
            <a:r>
              <a:rPr lang="en-GB" sz="1500" smtClean="0">
                <a:hlinkClick r:id="rId3"/>
              </a:rPr>
              <a:t>1AA-00005-0000-ASZZA</a:t>
            </a:r>
            <a:r>
              <a:rPr lang="en-GB" sz="1500" smtClean="0"/>
              <a:t>] Alcatel-Lucent Documentation System</a:t>
            </a:r>
          </a:p>
          <a:p>
            <a:pPr>
              <a:buFont typeface="Futura Md BT" pitchFamily="34" charset="0"/>
              <a:buNone/>
            </a:pPr>
            <a:r>
              <a:rPr lang="en-GB" sz="1500" smtClean="0"/>
              <a:t>[</a:t>
            </a:r>
            <a:r>
              <a:rPr lang="en-GB" sz="1500" smtClean="0">
                <a:hlinkClick r:id="rId4"/>
              </a:rPr>
              <a:t>1AA-00151-</a:t>
            </a:r>
            <a:r>
              <a:rPr lang="en-GB" sz="1500" smtClean="0">
                <a:hlinkClick r:id="rId5"/>
              </a:rPr>
              <a:t>0003</a:t>
            </a:r>
            <a:r>
              <a:rPr lang="en-GB" sz="1500" smtClean="0">
                <a:hlinkClick r:id="rId6"/>
              </a:rPr>
              <a:t>-PHZZA</a:t>
            </a:r>
            <a:r>
              <a:rPr lang="en-GB" sz="1500" smtClean="0"/>
              <a:t>] Document Type Indicators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Glossary</a:t>
            </a:r>
            <a:endParaRPr lang="en-GB" smtClean="0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229600" cy="4510088"/>
          </a:xfrm>
        </p:spPr>
        <p:txBody>
          <a:bodyPr/>
          <a:lstStyle/>
          <a:p>
            <a:pPr>
              <a:lnSpc>
                <a:spcPts val="1800"/>
              </a:lnSpc>
              <a:buFont typeface="Futura Md BT" pitchFamily="34" charset="0"/>
              <a:buNone/>
            </a:pPr>
            <a:r>
              <a:rPr lang="nl-BE" smtClean="0"/>
              <a:t>PDM: Product Data Management</a:t>
            </a:r>
          </a:p>
          <a:p>
            <a:pPr>
              <a:lnSpc>
                <a:spcPts val="1800"/>
              </a:lnSpc>
              <a:buFont typeface="Futura Md BT" pitchFamily="34" charset="0"/>
              <a:buNone/>
            </a:pPr>
            <a:r>
              <a:rPr lang="nl-BE" smtClean="0"/>
              <a:t>DDTS: Defect Tracking System</a:t>
            </a:r>
          </a:p>
          <a:p>
            <a:pPr>
              <a:lnSpc>
                <a:spcPts val="1800"/>
              </a:lnSpc>
              <a:buFont typeface="Futura Md BT" pitchFamily="34" charset="0"/>
              <a:buNone/>
            </a:pPr>
            <a:r>
              <a:rPr lang="nl-BE" smtClean="0"/>
              <a:t>DMS: Document Managment System</a:t>
            </a:r>
          </a:p>
          <a:p>
            <a:pPr>
              <a:lnSpc>
                <a:spcPts val="1800"/>
              </a:lnSpc>
              <a:buFont typeface="Futura Md BT" pitchFamily="34" charset="0"/>
              <a:buNone/>
            </a:pPr>
            <a:r>
              <a:rPr lang="nl-BE" smtClean="0"/>
              <a:t>CINS: Configuration Information and Numbering System</a:t>
            </a:r>
          </a:p>
          <a:p>
            <a:pPr>
              <a:lnSpc>
                <a:spcPts val="1800"/>
              </a:lnSpc>
              <a:buFont typeface="Futura Md BT" pitchFamily="34" charset="0"/>
              <a:buNone/>
            </a:pPr>
            <a:r>
              <a:rPr lang="nl-BE" smtClean="0"/>
              <a:t>LDAP: Lightweight Directory Access Protocol</a:t>
            </a:r>
          </a:p>
          <a:p>
            <a:pPr>
              <a:lnSpc>
                <a:spcPts val="1800"/>
              </a:lnSpc>
              <a:buFont typeface="Futura Md BT" pitchFamily="34" charset="0"/>
              <a:buNone/>
            </a:pPr>
            <a:r>
              <a:rPr lang="nl-BE" smtClean="0"/>
              <a:t>CIL: Corporate Intranet Login</a:t>
            </a:r>
          </a:p>
          <a:p>
            <a:pPr>
              <a:lnSpc>
                <a:spcPts val="1800"/>
              </a:lnSpc>
              <a:buFont typeface="Futura Md BT" pitchFamily="34" charset="0"/>
              <a:buNone/>
            </a:pPr>
            <a:r>
              <a:rPr lang="nl-BE" smtClean="0"/>
              <a:t>CMM: Capability Maturity Model</a:t>
            </a:r>
          </a:p>
          <a:p>
            <a:pPr>
              <a:lnSpc>
                <a:spcPts val="1800"/>
              </a:lnSpc>
              <a:buFont typeface="Futura Md BT" pitchFamily="34" charset="0"/>
              <a:buNone/>
            </a:pPr>
            <a:r>
              <a:rPr lang="nl-BE" smtClean="0"/>
              <a:t>ACL: Access Control List</a:t>
            </a:r>
          </a:p>
          <a:p>
            <a:pPr>
              <a:lnSpc>
                <a:spcPts val="1800"/>
              </a:lnSpc>
              <a:buFont typeface="Futura Md BT" pitchFamily="34" charset="0"/>
              <a:buNone/>
            </a:pPr>
            <a:r>
              <a:rPr lang="nl-BE" smtClean="0"/>
              <a:t>CMCS: Configuration Management Client Server</a:t>
            </a:r>
          </a:p>
          <a:p>
            <a:pPr>
              <a:lnSpc>
                <a:spcPts val="1800"/>
              </a:lnSpc>
              <a:buFont typeface="Futura Md BT" pitchFamily="34" charset="0"/>
              <a:buNone/>
            </a:pPr>
            <a:r>
              <a:rPr lang="nl-BE" smtClean="0"/>
              <a:t>SMAPS: Standards Management Archiving and Puplishing System</a:t>
            </a:r>
          </a:p>
          <a:p>
            <a:pPr>
              <a:lnSpc>
                <a:spcPts val="1800"/>
              </a:lnSpc>
              <a:buFont typeface="Futura Md BT" pitchFamily="34" charset="0"/>
              <a:buNone/>
            </a:pPr>
            <a:r>
              <a:rPr lang="nl-BE" smtClean="0"/>
              <a:t>LARS: Local Archiving System</a:t>
            </a:r>
          </a:p>
          <a:p>
            <a:pPr>
              <a:lnSpc>
                <a:spcPts val="1800"/>
              </a:lnSpc>
              <a:buFont typeface="Futura Md BT" pitchFamily="34" charset="0"/>
              <a:buNone/>
            </a:pPr>
            <a:r>
              <a:rPr lang="nl-BE" smtClean="0"/>
              <a:t>EDMS: Electronic Document Management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Number request (1)</a:t>
            </a:r>
            <a:endParaRPr lang="en-GB" smtClean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175" y="1219200"/>
            <a:ext cx="8316913" cy="3040063"/>
          </a:xfrm>
        </p:spPr>
        <p:txBody>
          <a:bodyPr/>
          <a:lstStyle/>
          <a:p>
            <a:r>
              <a:rPr lang="nl-BE" smtClean="0"/>
              <a:t>Before you can enter a document in the WebLibrary, you need to allocate a number. Usually this is done via a number request in CINS.</a:t>
            </a:r>
          </a:p>
          <a:p>
            <a:pPr lvl="1"/>
            <a:r>
              <a:rPr lang="nl-BE" smtClean="0"/>
              <a:t>See next slide</a:t>
            </a:r>
          </a:p>
          <a:p>
            <a:r>
              <a:rPr lang="nl-BE" smtClean="0"/>
              <a:t>For some document categories (e.g. SMC/SAD), it is sufficient to request a family number (e.g. 3EC-15197) without a variant code (e.g. AAAA); if you checkin a document with this family number (e.g. 3EC-15197-BAAA-DTZZA), WebLibrary will automatically register the part number 3EC-15197-BAAA in CINS</a:t>
            </a:r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8153400" cy="441483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Number request (2)</a:t>
            </a:r>
            <a:endParaRPr lang="en-GB" smtClean="0"/>
          </a:p>
        </p:txBody>
      </p:sp>
      <p:sp>
        <p:nvSpPr>
          <p:cNvPr id="57348" name="AutoShape 8"/>
          <p:cNvSpPr>
            <a:spLocks noChangeArrowheads="1"/>
          </p:cNvSpPr>
          <p:nvPr/>
        </p:nvSpPr>
        <p:spPr bwMode="auto">
          <a:xfrm>
            <a:off x="4800600" y="5334000"/>
            <a:ext cx="1524000" cy="685800"/>
          </a:xfrm>
          <a:prstGeom prst="wedgeRoundRectCallout">
            <a:avLst>
              <a:gd name="adj1" fmla="val -300417"/>
              <a:gd name="adj2" fmla="val -72222"/>
              <a:gd name="adj3" fmla="val 16667"/>
            </a:avLst>
          </a:prstGeom>
          <a:solidFill>
            <a:schemeClr val="folHlink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>
                <a:latin typeface="FuturaA Bk BT" pitchFamily="34" charset="0"/>
              </a:rPr>
              <a:t>Create Number Request</a:t>
            </a:r>
          </a:p>
        </p:txBody>
      </p:sp>
      <p:sp>
        <p:nvSpPr>
          <p:cNvPr id="57349" name="AutoShape 9"/>
          <p:cNvSpPr>
            <a:spLocks noChangeArrowheads="1"/>
          </p:cNvSpPr>
          <p:nvPr/>
        </p:nvSpPr>
        <p:spPr bwMode="auto">
          <a:xfrm>
            <a:off x="4038600" y="2438400"/>
            <a:ext cx="3657600" cy="609600"/>
          </a:xfrm>
          <a:prstGeom prst="wedgeRoundRectCallout">
            <a:avLst>
              <a:gd name="adj1" fmla="val -99903"/>
              <a:gd name="adj2" fmla="val -237500"/>
              <a:gd name="adj3" fmla="val 16667"/>
            </a:avLst>
          </a:prstGeom>
          <a:solidFill>
            <a:schemeClr val="folHlink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de-DE" b="1">
              <a:latin typeface="FuturaA Bk BT" pitchFamily="34" charset="0"/>
            </a:endParaRPr>
          </a:p>
        </p:txBody>
      </p:sp>
      <p:sp>
        <p:nvSpPr>
          <p:cNvPr id="57350" name="Rectangle 10"/>
          <p:cNvSpPr>
            <a:spLocks noChangeArrowheads="1"/>
          </p:cNvSpPr>
          <p:nvPr/>
        </p:nvSpPr>
        <p:spPr bwMode="auto">
          <a:xfrm>
            <a:off x="3719513" y="2590800"/>
            <a:ext cx="3959225" cy="338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>
                <a:latin typeface="FuturaA Bk BT" pitchFamily="34" charset="0"/>
              </a:rPr>
              <a:t>http://http://cins.web.alcatel-lucent.com/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Review</a:t>
            </a:r>
            <a:r>
              <a:rPr lang="nl-BE" dirty="0" smtClean="0"/>
              <a:t> and </a:t>
            </a:r>
            <a:r>
              <a:rPr lang="nl-BE" dirty="0" err="1" smtClean="0"/>
              <a:t>Approval</a:t>
            </a:r>
            <a:endParaRPr lang="en-GB" dirty="0" smtClean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175" y="1471613"/>
            <a:ext cx="8316913" cy="2708275"/>
          </a:xfrm>
        </p:spPr>
        <p:txBody>
          <a:bodyPr/>
          <a:lstStyle/>
          <a:p>
            <a:r>
              <a:rPr lang="en-US" b="1" dirty="0" smtClean="0"/>
              <a:t>(Peer) Review</a:t>
            </a:r>
            <a:r>
              <a:rPr lang="en-US" dirty="0" smtClean="0"/>
              <a:t>: A review of a document by peers of the producers of the document for the purpose of identifying defects and improvements (CMM).</a:t>
            </a:r>
            <a:endParaRPr lang="fr-FR" dirty="0" smtClean="0"/>
          </a:p>
          <a:p>
            <a:r>
              <a:rPr lang="en-US" b="1" dirty="0" smtClean="0"/>
              <a:t>Approval</a:t>
            </a:r>
            <a:r>
              <a:rPr lang="en-US" dirty="0" smtClean="0"/>
              <a:t>: Decision by a management role to use the document as the basis for subsequent activities.</a:t>
            </a:r>
            <a:endParaRPr lang="fr-FR" dirty="0" smtClean="0"/>
          </a:p>
          <a:p>
            <a:endParaRPr lang="nl-BE" dirty="0" smtClean="0"/>
          </a:p>
          <a:p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250" name="Freeform 2"/>
          <p:cNvSpPr>
            <a:spLocks/>
          </p:cNvSpPr>
          <p:nvPr/>
        </p:nvSpPr>
        <p:spPr bwMode="auto">
          <a:xfrm>
            <a:off x="3657600" y="3657600"/>
            <a:ext cx="1687513" cy="762000"/>
          </a:xfrm>
          <a:custGeom>
            <a:avLst/>
            <a:gdLst/>
            <a:ahLst/>
            <a:cxnLst>
              <a:cxn ang="0">
                <a:pos x="1968" y="0"/>
              </a:cxn>
              <a:cxn ang="0">
                <a:pos x="1248" y="192"/>
              </a:cxn>
              <a:cxn ang="0">
                <a:pos x="0" y="0"/>
              </a:cxn>
            </a:cxnLst>
            <a:rect l="0" t="0" r="r" b="b"/>
            <a:pathLst>
              <a:path w="1968" h="192">
                <a:moveTo>
                  <a:pt x="1968" y="0"/>
                </a:moveTo>
                <a:cubicBezTo>
                  <a:pt x="1772" y="96"/>
                  <a:pt x="1576" y="192"/>
                  <a:pt x="1248" y="192"/>
                </a:cubicBezTo>
                <a:cubicBezTo>
                  <a:pt x="920" y="192"/>
                  <a:pt x="200" y="32"/>
                  <a:pt x="0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9395" name="Line 3"/>
          <p:cNvSpPr>
            <a:spLocks noChangeShapeType="1"/>
          </p:cNvSpPr>
          <p:nvPr/>
        </p:nvSpPr>
        <p:spPr bwMode="auto">
          <a:xfrm>
            <a:off x="5699125" y="1809750"/>
            <a:ext cx="0" cy="38639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396" name="Line 4"/>
          <p:cNvSpPr>
            <a:spLocks noChangeShapeType="1"/>
          </p:cNvSpPr>
          <p:nvPr/>
        </p:nvSpPr>
        <p:spPr bwMode="auto">
          <a:xfrm>
            <a:off x="3611563" y="1809750"/>
            <a:ext cx="0" cy="38893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2457450" y="4581525"/>
            <a:ext cx="903288" cy="901700"/>
          </a:xfrm>
          <a:prstGeom prst="rect">
            <a:avLst/>
          </a:prstGeom>
          <a:solidFill>
            <a:srgbClr val="DBFFB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Arial" charset="0"/>
              </a:rPr>
              <a:t>Review</a:t>
            </a:r>
          </a:p>
        </p:txBody>
      </p:sp>
      <p:sp>
        <p:nvSpPr>
          <p:cNvPr id="59398" name="Oval 6"/>
          <p:cNvSpPr>
            <a:spLocks noChangeArrowheads="1"/>
          </p:cNvSpPr>
          <p:nvPr/>
        </p:nvSpPr>
        <p:spPr bwMode="auto">
          <a:xfrm>
            <a:off x="3054350" y="3019425"/>
            <a:ext cx="763588" cy="749300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PD</a:t>
            </a:r>
          </a:p>
        </p:txBody>
      </p:sp>
      <p:sp>
        <p:nvSpPr>
          <p:cNvPr id="59399" name="Oval 7"/>
          <p:cNvSpPr>
            <a:spLocks noChangeArrowheads="1"/>
          </p:cNvSpPr>
          <p:nvPr/>
        </p:nvSpPr>
        <p:spPr bwMode="auto">
          <a:xfrm>
            <a:off x="7604125" y="3019425"/>
            <a:ext cx="760413" cy="749300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RL</a:t>
            </a:r>
          </a:p>
        </p:txBody>
      </p:sp>
      <p:sp>
        <p:nvSpPr>
          <p:cNvPr id="59400" name="Oval 8"/>
          <p:cNvSpPr>
            <a:spLocks noChangeArrowheads="1"/>
          </p:cNvSpPr>
          <p:nvPr/>
        </p:nvSpPr>
        <p:spPr bwMode="auto">
          <a:xfrm>
            <a:off x="3609975" y="1876425"/>
            <a:ext cx="2066925" cy="671513"/>
          </a:xfrm>
          <a:prstGeom prst="ellipse">
            <a:avLst/>
          </a:prstGeom>
          <a:solidFill>
            <a:srgbClr val="FBFE84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Appraisal Authority</a:t>
            </a:r>
          </a:p>
        </p:txBody>
      </p:sp>
      <p:sp>
        <p:nvSpPr>
          <p:cNvPr id="59401" name="Oval 9"/>
          <p:cNvSpPr>
            <a:spLocks noChangeArrowheads="1"/>
          </p:cNvSpPr>
          <p:nvPr/>
        </p:nvSpPr>
        <p:spPr bwMode="auto">
          <a:xfrm>
            <a:off x="944563" y="1876425"/>
            <a:ext cx="2520950" cy="673100"/>
          </a:xfrm>
          <a:prstGeom prst="ellipse">
            <a:avLst/>
          </a:prstGeom>
          <a:solidFill>
            <a:srgbClr val="FEFFD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Document Author</a:t>
            </a:r>
          </a:p>
        </p:txBody>
      </p:sp>
      <p:sp>
        <p:nvSpPr>
          <p:cNvPr id="59402" name="Oval 10"/>
          <p:cNvSpPr>
            <a:spLocks noChangeArrowheads="1"/>
          </p:cNvSpPr>
          <p:nvPr/>
        </p:nvSpPr>
        <p:spPr bwMode="auto">
          <a:xfrm>
            <a:off x="2279650" y="2384425"/>
            <a:ext cx="1185863" cy="546100"/>
          </a:xfrm>
          <a:prstGeom prst="ellipse">
            <a:avLst/>
          </a:prstGeom>
          <a:solidFill>
            <a:srgbClr val="FCFEB9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Reviewers</a:t>
            </a:r>
          </a:p>
        </p:txBody>
      </p:sp>
      <p:sp>
        <p:nvSpPr>
          <p:cNvPr id="59403" name="Rectangle 11"/>
          <p:cNvSpPr>
            <a:spLocks noChangeArrowheads="1"/>
          </p:cNvSpPr>
          <p:nvPr/>
        </p:nvSpPr>
        <p:spPr bwMode="auto">
          <a:xfrm>
            <a:off x="908050" y="4581525"/>
            <a:ext cx="1254125" cy="901700"/>
          </a:xfrm>
          <a:prstGeom prst="rect">
            <a:avLst/>
          </a:prstGeom>
          <a:solidFill>
            <a:srgbClr val="F4FFE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nl-BE" b="1">
                <a:latin typeface="Arial" charset="0"/>
              </a:rPr>
              <a:t>Document</a:t>
            </a:r>
            <a:br>
              <a:rPr lang="nl-BE" b="1">
                <a:latin typeface="Arial" charset="0"/>
              </a:rPr>
            </a:br>
            <a:r>
              <a:rPr lang="nl-BE" b="1">
                <a:latin typeface="Arial" charset="0"/>
              </a:rPr>
              <a:t>creation</a:t>
            </a:r>
            <a:endParaRPr lang="en-GB" b="1">
              <a:latin typeface="Arial" charset="0"/>
            </a:endParaRPr>
          </a:p>
        </p:txBody>
      </p:sp>
      <p:sp>
        <p:nvSpPr>
          <p:cNvPr id="59404" name="Rectangle 12"/>
          <p:cNvSpPr>
            <a:spLocks noChangeArrowheads="1"/>
          </p:cNvSpPr>
          <p:nvPr/>
        </p:nvSpPr>
        <p:spPr bwMode="auto">
          <a:xfrm>
            <a:off x="3933825" y="4581525"/>
            <a:ext cx="1323975" cy="901700"/>
          </a:xfrm>
          <a:prstGeom prst="rect">
            <a:avLst/>
          </a:prstGeom>
          <a:solidFill>
            <a:srgbClr val="DBFFB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nl-BE" b="1" dirty="0" err="1">
                <a:latin typeface="Arial" charset="0"/>
              </a:rPr>
              <a:t>Approval</a:t>
            </a:r>
            <a:endParaRPr lang="en-GB" b="1" dirty="0">
              <a:latin typeface="Arial" charset="0"/>
            </a:endParaRPr>
          </a:p>
        </p:txBody>
      </p:sp>
      <p:sp>
        <p:nvSpPr>
          <p:cNvPr id="59405" name="Oval 13"/>
          <p:cNvSpPr>
            <a:spLocks noChangeArrowheads="1"/>
          </p:cNvSpPr>
          <p:nvPr/>
        </p:nvSpPr>
        <p:spPr bwMode="auto">
          <a:xfrm>
            <a:off x="5235575" y="3019425"/>
            <a:ext cx="762000" cy="749300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PD+</a:t>
            </a:r>
          </a:p>
        </p:txBody>
      </p:sp>
      <p:sp>
        <p:nvSpPr>
          <p:cNvPr id="59406" name="Arc 14"/>
          <p:cNvSpPr>
            <a:spLocks/>
          </p:cNvSpPr>
          <p:nvPr/>
        </p:nvSpPr>
        <p:spPr bwMode="auto">
          <a:xfrm>
            <a:off x="2565400" y="3259138"/>
            <a:ext cx="571500" cy="292100"/>
          </a:xfrm>
          <a:custGeom>
            <a:avLst/>
            <a:gdLst>
              <a:gd name="T0" fmla="*/ 0 w 21206"/>
              <a:gd name="T1" fmla="*/ 2147483647 h 21600"/>
              <a:gd name="T2" fmla="*/ 2147483647 w 21206"/>
              <a:gd name="T3" fmla="*/ 2147483647 h 21600"/>
              <a:gd name="T4" fmla="*/ 2147483647 w 21206"/>
              <a:gd name="T5" fmla="*/ 2147483647 h 21600"/>
              <a:gd name="T6" fmla="*/ 0 60000 65536"/>
              <a:gd name="T7" fmla="*/ 0 60000 65536"/>
              <a:gd name="T8" fmla="*/ 0 60000 65536"/>
              <a:gd name="T9" fmla="*/ 0 w 21206"/>
              <a:gd name="T10" fmla="*/ 0 h 21600"/>
              <a:gd name="T11" fmla="*/ 21206 w 21206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206" h="21600" fill="none" extrusionOk="0">
                <a:moveTo>
                  <a:pt x="-1" y="2927"/>
                </a:moveTo>
                <a:cubicBezTo>
                  <a:pt x="3297" y="1010"/>
                  <a:pt x="7043" y="-1"/>
                  <a:pt x="10858" y="0"/>
                </a:cubicBezTo>
                <a:cubicBezTo>
                  <a:pt x="14473" y="0"/>
                  <a:pt x="18031" y="907"/>
                  <a:pt x="21205" y="2640"/>
                </a:cubicBezTo>
              </a:path>
              <a:path w="21206" h="21600" stroke="0" extrusionOk="0">
                <a:moveTo>
                  <a:pt x="-1" y="2927"/>
                </a:moveTo>
                <a:cubicBezTo>
                  <a:pt x="3297" y="1010"/>
                  <a:pt x="7043" y="-1"/>
                  <a:pt x="10858" y="0"/>
                </a:cubicBezTo>
                <a:cubicBezTo>
                  <a:pt x="14473" y="0"/>
                  <a:pt x="18031" y="907"/>
                  <a:pt x="21205" y="2640"/>
                </a:cubicBezTo>
                <a:lnTo>
                  <a:pt x="10858" y="2160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407" name="Oval 15"/>
          <p:cNvSpPr>
            <a:spLocks noChangeArrowheads="1"/>
          </p:cNvSpPr>
          <p:nvPr/>
        </p:nvSpPr>
        <p:spPr bwMode="auto">
          <a:xfrm>
            <a:off x="804863" y="3019425"/>
            <a:ext cx="762000" cy="749300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IP1</a:t>
            </a:r>
          </a:p>
        </p:txBody>
      </p:sp>
      <p:sp>
        <p:nvSpPr>
          <p:cNvPr id="59408" name="Oval 16"/>
          <p:cNvSpPr>
            <a:spLocks noChangeArrowheads="1"/>
          </p:cNvSpPr>
          <p:nvPr/>
        </p:nvSpPr>
        <p:spPr bwMode="auto">
          <a:xfrm>
            <a:off x="1858963" y="3019425"/>
            <a:ext cx="762000" cy="749300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IP2</a:t>
            </a:r>
          </a:p>
        </p:txBody>
      </p:sp>
      <p:sp>
        <p:nvSpPr>
          <p:cNvPr id="59409" name="Rectangle 17"/>
          <p:cNvSpPr>
            <a:spLocks noChangeArrowheads="1"/>
          </p:cNvSpPr>
          <p:nvPr/>
        </p:nvSpPr>
        <p:spPr bwMode="auto">
          <a:xfrm>
            <a:off x="6048375" y="4581525"/>
            <a:ext cx="2030413" cy="901700"/>
          </a:xfrm>
          <a:prstGeom prst="rect">
            <a:avLst/>
          </a:prstGeom>
          <a:solidFill>
            <a:srgbClr val="DBFFB8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nl-BE" b="1">
                <a:latin typeface="Arial" charset="0"/>
              </a:rPr>
              <a:t>Check</a:t>
            </a:r>
            <a:br>
              <a:rPr lang="nl-BE" b="1">
                <a:latin typeface="Arial" charset="0"/>
              </a:rPr>
            </a:br>
            <a:r>
              <a:rPr lang="nl-BE" b="1">
                <a:latin typeface="Arial" charset="0"/>
              </a:rPr>
              <a:t>release criteria</a:t>
            </a:r>
            <a:endParaRPr lang="en-GB" b="1">
              <a:latin typeface="Arial" charset="0"/>
            </a:endParaRPr>
          </a:p>
        </p:txBody>
      </p:sp>
      <p:sp>
        <p:nvSpPr>
          <p:cNvPr id="59410" name="Arc 18"/>
          <p:cNvSpPr>
            <a:spLocks/>
          </p:cNvSpPr>
          <p:nvPr/>
        </p:nvSpPr>
        <p:spPr bwMode="auto">
          <a:xfrm>
            <a:off x="1577975" y="3259138"/>
            <a:ext cx="412750" cy="292100"/>
          </a:xfrm>
          <a:custGeom>
            <a:avLst/>
            <a:gdLst>
              <a:gd name="T0" fmla="*/ 0 w 21204"/>
              <a:gd name="T1" fmla="*/ 2147483647 h 21600"/>
              <a:gd name="T2" fmla="*/ 2147483647 w 21204"/>
              <a:gd name="T3" fmla="*/ 2147483647 h 21600"/>
              <a:gd name="T4" fmla="*/ 2147483647 w 21204"/>
              <a:gd name="T5" fmla="*/ 2147483647 h 21600"/>
              <a:gd name="T6" fmla="*/ 0 60000 65536"/>
              <a:gd name="T7" fmla="*/ 0 60000 65536"/>
              <a:gd name="T8" fmla="*/ 0 60000 65536"/>
              <a:gd name="T9" fmla="*/ 0 w 21204"/>
              <a:gd name="T10" fmla="*/ 0 h 21600"/>
              <a:gd name="T11" fmla="*/ 21204 w 2120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204" h="21600" fill="none" extrusionOk="0">
                <a:moveTo>
                  <a:pt x="0" y="2907"/>
                </a:moveTo>
                <a:cubicBezTo>
                  <a:pt x="3289" y="1002"/>
                  <a:pt x="7022" y="-1"/>
                  <a:pt x="10823" y="0"/>
                </a:cubicBezTo>
                <a:cubicBezTo>
                  <a:pt x="14451" y="0"/>
                  <a:pt x="18021" y="914"/>
                  <a:pt x="21203" y="2658"/>
                </a:cubicBezTo>
              </a:path>
              <a:path w="21204" h="21600" stroke="0" extrusionOk="0">
                <a:moveTo>
                  <a:pt x="0" y="2907"/>
                </a:moveTo>
                <a:cubicBezTo>
                  <a:pt x="3289" y="1002"/>
                  <a:pt x="7022" y="-1"/>
                  <a:pt x="10823" y="0"/>
                </a:cubicBezTo>
                <a:cubicBezTo>
                  <a:pt x="14451" y="0"/>
                  <a:pt x="18021" y="914"/>
                  <a:pt x="21203" y="2658"/>
                </a:cubicBezTo>
                <a:lnTo>
                  <a:pt x="10823" y="2160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411" name="Oval 19"/>
          <p:cNvSpPr>
            <a:spLocks noChangeArrowheads="1"/>
          </p:cNvSpPr>
          <p:nvPr/>
        </p:nvSpPr>
        <p:spPr bwMode="auto">
          <a:xfrm>
            <a:off x="5881688" y="1919288"/>
            <a:ext cx="2066925" cy="671512"/>
          </a:xfrm>
          <a:prstGeom prst="ellipse">
            <a:avLst/>
          </a:prstGeom>
          <a:solidFill>
            <a:srgbClr val="FBFE84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Release Authority</a:t>
            </a:r>
          </a:p>
        </p:txBody>
      </p:sp>
      <p:sp>
        <p:nvSpPr>
          <p:cNvPr id="59412" name="Freeform 20"/>
          <p:cNvSpPr>
            <a:spLocks/>
          </p:cNvSpPr>
          <p:nvPr/>
        </p:nvSpPr>
        <p:spPr bwMode="auto">
          <a:xfrm>
            <a:off x="2378075" y="3760788"/>
            <a:ext cx="1174750" cy="446087"/>
          </a:xfrm>
          <a:custGeom>
            <a:avLst/>
            <a:gdLst>
              <a:gd name="T0" fmla="*/ 2147483647 w 802"/>
              <a:gd name="T1" fmla="*/ 0 h 281"/>
              <a:gd name="T2" fmla="*/ 2147483647 w 802"/>
              <a:gd name="T3" fmla="*/ 2147483647 h 281"/>
              <a:gd name="T4" fmla="*/ 0 w 802"/>
              <a:gd name="T5" fmla="*/ 0 h 281"/>
              <a:gd name="T6" fmla="*/ 0 60000 65536"/>
              <a:gd name="T7" fmla="*/ 0 60000 65536"/>
              <a:gd name="T8" fmla="*/ 0 60000 65536"/>
              <a:gd name="T9" fmla="*/ 0 w 802"/>
              <a:gd name="T10" fmla="*/ 0 h 281"/>
              <a:gd name="T11" fmla="*/ 802 w 802"/>
              <a:gd name="T12" fmla="*/ 281 h 2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2" h="281">
                <a:moveTo>
                  <a:pt x="802" y="0"/>
                </a:moveTo>
                <a:cubicBezTo>
                  <a:pt x="756" y="140"/>
                  <a:pt x="711" y="281"/>
                  <a:pt x="577" y="281"/>
                </a:cubicBezTo>
                <a:cubicBezTo>
                  <a:pt x="443" y="281"/>
                  <a:pt x="95" y="47"/>
                  <a:pt x="0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413" name="Freeform 21"/>
          <p:cNvSpPr>
            <a:spLocks/>
          </p:cNvSpPr>
          <p:nvPr/>
        </p:nvSpPr>
        <p:spPr bwMode="auto">
          <a:xfrm>
            <a:off x="3817938" y="3116263"/>
            <a:ext cx="1414462" cy="249237"/>
          </a:xfrm>
          <a:custGeom>
            <a:avLst/>
            <a:gdLst>
              <a:gd name="T0" fmla="*/ 0 w 966"/>
              <a:gd name="T1" fmla="*/ 2147483647 h 157"/>
              <a:gd name="T2" fmla="*/ 2147483647 w 966"/>
              <a:gd name="T3" fmla="*/ 2147483647 h 157"/>
              <a:gd name="T4" fmla="*/ 2147483647 w 966"/>
              <a:gd name="T5" fmla="*/ 2147483647 h 157"/>
              <a:gd name="T6" fmla="*/ 0 60000 65536"/>
              <a:gd name="T7" fmla="*/ 0 60000 65536"/>
              <a:gd name="T8" fmla="*/ 0 60000 65536"/>
              <a:gd name="T9" fmla="*/ 0 w 966"/>
              <a:gd name="T10" fmla="*/ 0 h 157"/>
              <a:gd name="T11" fmla="*/ 966 w 966"/>
              <a:gd name="T12" fmla="*/ 157 h 1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6" h="157">
                <a:moveTo>
                  <a:pt x="0" y="157"/>
                </a:moveTo>
                <a:cubicBezTo>
                  <a:pt x="211" y="79"/>
                  <a:pt x="423" y="2"/>
                  <a:pt x="584" y="1"/>
                </a:cubicBezTo>
                <a:cubicBezTo>
                  <a:pt x="745" y="0"/>
                  <a:pt x="855" y="74"/>
                  <a:pt x="966" y="149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414" name="Text Box 22"/>
          <p:cNvSpPr txBox="1">
            <a:spLocks noChangeArrowheads="1"/>
          </p:cNvSpPr>
          <p:nvPr/>
        </p:nvSpPr>
        <p:spPr bwMode="auto">
          <a:xfrm>
            <a:off x="3786188" y="3052763"/>
            <a:ext cx="379412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FuturaA Md BT" pitchFamily="34" charset="0"/>
              </a:rPr>
              <a:t>OK</a:t>
            </a:r>
            <a:endParaRPr lang="en-GB" sz="3100">
              <a:latin typeface="FuturaA Md BT" pitchFamily="34" charset="0"/>
            </a:endParaRPr>
          </a:p>
        </p:txBody>
      </p:sp>
      <p:sp>
        <p:nvSpPr>
          <p:cNvPr id="59415" name="Text Box 23"/>
          <p:cNvSpPr txBox="1">
            <a:spLocks noChangeArrowheads="1"/>
          </p:cNvSpPr>
          <p:nvPr/>
        </p:nvSpPr>
        <p:spPr bwMode="auto">
          <a:xfrm>
            <a:off x="2971800" y="3916363"/>
            <a:ext cx="533400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FuturaA Md BT" pitchFamily="34" charset="0"/>
              </a:rPr>
              <a:t>NOK</a:t>
            </a:r>
            <a:endParaRPr lang="en-GB" sz="3100">
              <a:latin typeface="FuturaA Md BT" pitchFamily="34" charset="0"/>
            </a:endParaRPr>
          </a:p>
        </p:txBody>
      </p:sp>
      <p:sp>
        <p:nvSpPr>
          <p:cNvPr id="59416" name="Freeform 24"/>
          <p:cNvSpPr>
            <a:spLocks/>
          </p:cNvSpPr>
          <p:nvPr/>
        </p:nvSpPr>
        <p:spPr bwMode="auto">
          <a:xfrm>
            <a:off x="5986463" y="2865438"/>
            <a:ext cx="1689100" cy="530225"/>
          </a:xfrm>
          <a:custGeom>
            <a:avLst/>
            <a:gdLst>
              <a:gd name="T0" fmla="*/ 0 w 1262"/>
              <a:gd name="T1" fmla="*/ 2147483647 h 303"/>
              <a:gd name="T2" fmla="*/ 2147483647 w 1262"/>
              <a:gd name="T3" fmla="*/ 2147483647 h 303"/>
              <a:gd name="T4" fmla="*/ 2147483647 w 1262"/>
              <a:gd name="T5" fmla="*/ 2147483647 h 303"/>
              <a:gd name="T6" fmla="*/ 0 60000 65536"/>
              <a:gd name="T7" fmla="*/ 0 60000 65536"/>
              <a:gd name="T8" fmla="*/ 0 60000 65536"/>
              <a:gd name="T9" fmla="*/ 0 w 1262"/>
              <a:gd name="T10" fmla="*/ 0 h 303"/>
              <a:gd name="T11" fmla="*/ 1262 w 1262"/>
              <a:gd name="T12" fmla="*/ 303 h 3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62" h="303">
                <a:moveTo>
                  <a:pt x="0" y="303"/>
                </a:moveTo>
                <a:cubicBezTo>
                  <a:pt x="269" y="174"/>
                  <a:pt x="538" y="46"/>
                  <a:pt x="748" y="23"/>
                </a:cubicBezTo>
                <a:cubicBezTo>
                  <a:pt x="958" y="0"/>
                  <a:pt x="1110" y="81"/>
                  <a:pt x="1262" y="163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417" name="Text Box 25"/>
          <p:cNvSpPr txBox="1">
            <a:spLocks noChangeArrowheads="1"/>
          </p:cNvSpPr>
          <p:nvPr/>
        </p:nvSpPr>
        <p:spPr bwMode="auto">
          <a:xfrm>
            <a:off x="4648200" y="3916363"/>
            <a:ext cx="533400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FuturaA Md BT" pitchFamily="34" charset="0"/>
              </a:rPr>
              <a:t>NOK</a:t>
            </a:r>
            <a:endParaRPr lang="en-GB" sz="3100">
              <a:latin typeface="FuturaA Md BT" pitchFamily="34" charset="0"/>
            </a:endParaRPr>
          </a:p>
        </p:txBody>
      </p:sp>
      <p:sp>
        <p:nvSpPr>
          <p:cNvPr id="59418" name="Text Box 26"/>
          <p:cNvSpPr txBox="1">
            <a:spLocks noChangeArrowheads="1"/>
          </p:cNvSpPr>
          <p:nvPr/>
        </p:nvSpPr>
        <p:spPr bwMode="auto">
          <a:xfrm>
            <a:off x="6097588" y="3286125"/>
            <a:ext cx="379412" cy="274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FuturaA Md BT" pitchFamily="34" charset="0"/>
              </a:rPr>
              <a:t>OK</a:t>
            </a:r>
            <a:endParaRPr lang="en-GB" sz="3100">
              <a:latin typeface="FuturaA Md BT" pitchFamily="34" charset="0"/>
            </a:endParaRPr>
          </a:p>
        </p:txBody>
      </p:sp>
      <p:sp>
        <p:nvSpPr>
          <p:cNvPr id="59419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Document status flow</a:t>
            </a:r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Appraisal authority (AA)</a:t>
            </a:r>
            <a:endParaRPr lang="en-GB" smtClean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181100"/>
            <a:ext cx="8229600" cy="2571750"/>
          </a:xfrm>
        </p:spPr>
        <p:txBody>
          <a:bodyPr/>
          <a:lstStyle/>
          <a:p>
            <a:r>
              <a:rPr lang="nl-BE" smtClean="0"/>
              <a:t>Role that is responsible for the approval of a document</a:t>
            </a:r>
          </a:p>
          <a:p>
            <a:pPr lvl="1"/>
            <a:r>
              <a:rPr lang="nl-BE" smtClean="0"/>
              <a:t>To be defined per document category</a:t>
            </a:r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Release authority (RA)</a:t>
            </a:r>
            <a:endParaRPr lang="en-GB" smtClean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175" y="1471613"/>
            <a:ext cx="8316913" cy="1363662"/>
          </a:xfrm>
        </p:spPr>
        <p:txBody>
          <a:bodyPr/>
          <a:lstStyle/>
          <a:p>
            <a:r>
              <a:rPr lang="nl-BE" smtClean="0"/>
              <a:t>Role responsible to verify if configuration management requirements are satisfied before the document is baselined (released)</a:t>
            </a:r>
          </a:p>
          <a:p>
            <a:pPr lvl="1"/>
            <a:r>
              <a:rPr lang="nl-BE" smtClean="0"/>
              <a:t>To be defined per document category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Project management documents (typical situation)</a:t>
            </a:r>
            <a:endParaRPr lang="en-GB" smtClean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175" y="1471613"/>
            <a:ext cx="8316913" cy="2800350"/>
          </a:xfrm>
        </p:spPr>
        <p:txBody>
          <a:bodyPr/>
          <a:lstStyle/>
          <a:p>
            <a:pPr>
              <a:buFont typeface="Futura Md BT" pitchFamily="34" charset="0"/>
              <a:buNone/>
            </a:pPr>
            <a:r>
              <a:rPr lang="nl-BE" smtClean="0"/>
              <a:t>Two types of project management documents</a:t>
            </a:r>
          </a:p>
          <a:p>
            <a:r>
              <a:rPr lang="en-GB" smtClean="0"/>
              <a:t>Documents that have to be baselined</a:t>
            </a:r>
          </a:p>
          <a:p>
            <a:pPr lvl="1"/>
            <a:r>
              <a:rPr lang="en-GB" smtClean="0"/>
              <a:t>E.g. Project Test strategy, Development baseline, Hardware index sheet… </a:t>
            </a:r>
          </a:p>
          <a:p>
            <a:pPr lvl="1"/>
            <a:r>
              <a:rPr lang="en-GB" smtClean="0"/>
              <a:t>Appraisal authority: Project Director</a:t>
            </a:r>
          </a:p>
          <a:p>
            <a:pPr lvl="1"/>
            <a:r>
              <a:rPr lang="en-GB" smtClean="0"/>
              <a:t>Release authority: Project Office</a:t>
            </a:r>
          </a:p>
          <a:p>
            <a:r>
              <a:rPr lang="en-GB" smtClean="0"/>
              <a:t>Documents that don’t have to be baselined</a:t>
            </a:r>
          </a:p>
          <a:p>
            <a:pPr lvl="1"/>
            <a:r>
              <a:rPr lang="en-GB" smtClean="0"/>
              <a:t>Reports, meeting minutes, action point list,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Product documents</a:t>
            </a:r>
            <a:endParaRPr lang="en-GB" smtClean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175" y="1471613"/>
            <a:ext cx="8316913" cy="3695700"/>
          </a:xfrm>
        </p:spPr>
        <p:txBody>
          <a:bodyPr/>
          <a:lstStyle/>
          <a:p>
            <a:r>
              <a:rPr lang="nl-BE" smtClean="0"/>
              <a:t>All product documents should be baselined.</a:t>
            </a:r>
          </a:p>
          <a:p>
            <a:r>
              <a:rPr lang="nl-BE" smtClean="0"/>
              <a:t>Per document category it is defined which Control Board has the approval authority. This control board defines also the AA’s and RA’s:</a:t>
            </a:r>
          </a:p>
          <a:p>
            <a:pPr lvl="1"/>
            <a:r>
              <a:rPr lang="nl-BE" smtClean="0"/>
              <a:t>Appraisal authority: </a:t>
            </a:r>
            <a:r>
              <a:rPr lang="nl-BE" b="1" smtClean="0"/>
              <a:t>competence project leader or Control Board </a:t>
            </a:r>
            <a:endParaRPr lang="nl-BE" smtClean="0"/>
          </a:p>
          <a:p>
            <a:pPr lvl="2"/>
            <a:r>
              <a:rPr lang="nl-BE" smtClean="0"/>
              <a:t>The AA takes the decision whether the contents of the document can be used as the basis for subsequent activities (i.e. whether the document can be baselined). </a:t>
            </a:r>
          </a:p>
          <a:p>
            <a:pPr lvl="1">
              <a:buFont typeface="Wingdings" pitchFamily="2" charset="2"/>
              <a:buNone/>
            </a:pPr>
            <a:r>
              <a:rPr lang="nl-BE" smtClean="0"/>
              <a:t>	Release authority: </a:t>
            </a:r>
            <a:r>
              <a:rPr lang="nl-BE" b="1" smtClean="0"/>
              <a:t>configuration- or document control</a:t>
            </a:r>
          </a:p>
          <a:p>
            <a:pPr lvl="2"/>
            <a:r>
              <a:rPr lang="nl-BE" smtClean="0"/>
              <a:t>The RA verifies that</a:t>
            </a:r>
          </a:p>
          <a:p>
            <a:pPr lvl="3"/>
            <a:r>
              <a:rPr lang="nl-BE" smtClean="0"/>
              <a:t>the document has been reviewed (comment are not in the open status)</a:t>
            </a:r>
          </a:p>
          <a:p>
            <a:pPr lvl="3"/>
            <a:r>
              <a:rPr lang="nl-BE" smtClean="0"/>
              <a:t>the attributes (number, status, edition) are correct.</a:t>
            </a:r>
          </a:p>
          <a:p>
            <a:pPr lvl="2"/>
            <a:r>
              <a:rPr lang="nl-BE" smtClean="0"/>
              <a:t>The RA should be independent of the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Training objective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175" y="1471613"/>
            <a:ext cx="8316913" cy="4110037"/>
          </a:xfrm>
        </p:spPr>
        <p:txBody>
          <a:bodyPr/>
          <a:lstStyle/>
          <a:p>
            <a:r>
              <a:rPr lang="en-GB" dirty="0" smtClean="0"/>
              <a:t>After this training, participants should be able to use the basic features of the </a:t>
            </a:r>
            <a:r>
              <a:rPr lang="en-GB" dirty="0" err="1" smtClean="0"/>
              <a:t>WebLibrary</a:t>
            </a:r>
            <a:r>
              <a:rPr lang="en-GB" dirty="0" smtClean="0"/>
              <a:t> tool to manage </a:t>
            </a:r>
            <a:r>
              <a:rPr lang="en-GB" b="1" dirty="0" smtClean="0"/>
              <a:t>product documentation and project management documentation</a:t>
            </a:r>
          </a:p>
          <a:p>
            <a:r>
              <a:rPr lang="en-GB" dirty="0" smtClean="0"/>
              <a:t>Target audience</a:t>
            </a:r>
          </a:p>
          <a:p>
            <a:pPr lvl="1"/>
            <a:r>
              <a:rPr lang="en-GB" dirty="0" smtClean="0"/>
              <a:t>Document authors</a:t>
            </a:r>
          </a:p>
          <a:p>
            <a:pPr lvl="1"/>
            <a:r>
              <a:rPr lang="en-GB" dirty="0" smtClean="0"/>
              <a:t>Document reviewers</a:t>
            </a:r>
          </a:p>
          <a:p>
            <a:pPr lvl="1"/>
            <a:r>
              <a:rPr lang="en-GB" dirty="0" smtClean="0"/>
              <a:t>Document approval authorities</a:t>
            </a:r>
          </a:p>
          <a:p>
            <a:r>
              <a:rPr lang="en-GB" dirty="0" smtClean="0"/>
              <a:t>The training does not cover release authority topics, nor </a:t>
            </a:r>
            <a:r>
              <a:rPr lang="en-GB" dirty="0" err="1" smtClean="0"/>
              <a:t>WebLib</a:t>
            </a:r>
            <a:r>
              <a:rPr lang="en-GB" dirty="0" smtClean="0"/>
              <a:t> administration.</a:t>
            </a:r>
          </a:p>
          <a:p>
            <a:endParaRPr lang="en-GB" dirty="0" smtClean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2708275" y="5105400"/>
            <a:ext cx="2590800" cy="762000"/>
          </a:xfrm>
          <a:prstGeom prst="rect">
            <a:avLst/>
          </a:prstGeom>
          <a:solidFill>
            <a:srgbClr val="FFECD9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en-US" b="1">
              <a:latin typeface="FuturaA Bk BT" pitchFamily="34" charset="0"/>
            </a:endParaRP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2668588" y="5295900"/>
            <a:ext cx="982662" cy="338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nl-BE" b="1">
                <a:latin typeface="FuturaA Bk BT" pitchFamily="34" charset="0"/>
              </a:rPr>
              <a:t>Release</a:t>
            </a:r>
            <a:endParaRPr lang="en-GB" b="1">
              <a:latin typeface="FuturaA Bk BT" pitchFamily="34" charset="0"/>
            </a:endParaRP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2708275" y="3886200"/>
            <a:ext cx="2590800" cy="1143000"/>
          </a:xfrm>
          <a:prstGeom prst="rect">
            <a:avLst/>
          </a:prstGeom>
          <a:solidFill>
            <a:srgbClr val="FFDBB7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en-US" b="1">
              <a:latin typeface="FuturaA Bk BT" pitchFamily="34" charset="0"/>
            </a:endParaRPr>
          </a:p>
        </p:txBody>
      </p:sp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2597150" y="4171950"/>
            <a:ext cx="11303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nl-BE" b="1">
                <a:latin typeface="FuturaA Bk BT" pitchFamily="34" charset="0"/>
              </a:rPr>
              <a:t>Approval</a:t>
            </a:r>
            <a:endParaRPr lang="en-GB" b="1">
              <a:latin typeface="FuturaA Bk BT" pitchFamily="34" charset="0"/>
            </a:endParaRPr>
          </a:p>
        </p:txBody>
      </p:sp>
      <p:grpSp>
        <p:nvGrpSpPr>
          <p:cNvPr id="64518" name="Group 6"/>
          <p:cNvGrpSpPr>
            <a:grpSpLocks/>
          </p:cNvGrpSpPr>
          <p:nvPr/>
        </p:nvGrpSpPr>
        <p:grpSpPr bwMode="auto">
          <a:xfrm>
            <a:off x="2708275" y="2667000"/>
            <a:ext cx="2590800" cy="1143000"/>
            <a:chOff x="816" y="1680"/>
            <a:chExt cx="1632" cy="384"/>
          </a:xfrm>
        </p:grpSpPr>
        <p:sp>
          <p:nvSpPr>
            <p:cNvPr id="64588" name="Rectangle 7"/>
            <p:cNvSpPr>
              <a:spLocks noChangeArrowheads="1"/>
            </p:cNvSpPr>
            <p:nvPr/>
          </p:nvSpPr>
          <p:spPr bwMode="auto">
            <a:xfrm>
              <a:off x="816" y="1680"/>
              <a:ext cx="1632" cy="384"/>
            </a:xfrm>
            <a:prstGeom prst="rect">
              <a:avLst/>
            </a:prstGeom>
            <a:solidFill>
              <a:srgbClr val="FFCC99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endParaRPr lang="en-US" b="1">
                <a:latin typeface="FuturaA Bk BT" pitchFamily="34" charset="0"/>
              </a:endParaRPr>
            </a:p>
          </p:txBody>
        </p:sp>
        <p:sp>
          <p:nvSpPr>
            <p:cNvPr id="64589" name="Text Box 8"/>
            <p:cNvSpPr txBox="1">
              <a:spLocks noChangeArrowheads="1"/>
            </p:cNvSpPr>
            <p:nvPr/>
          </p:nvSpPr>
          <p:spPr bwMode="auto">
            <a:xfrm>
              <a:off x="816" y="1776"/>
              <a:ext cx="569" cy="1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nl-BE" b="1">
                  <a:latin typeface="FuturaA Bk BT" pitchFamily="34" charset="0"/>
                </a:rPr>
                <a:t>Review</a:t>
              </a:r>
              <a:endParaRPr lang="en-GB" b="1">
                <a:latin typeface="FuturaA Bk BT" pitchFamily="34" charset="0"/>
              </a:endParaRPr>
            </a:p>
          </p:txBody>
        </p:sp>
      </p:grpSp>
      <p:sp>
        <p:nvSpPr>
          <p:cNvPr id="6451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Document Status and Edition/proposal numbering</a:t>
            </a:r>
          </a:p>
        </p:txBody>
      </p:sp>
      <p:grpSp>
        <p:nvGrpSpPr>
          <p:cNvPr id="64520" name="Group 10"/>
          <p:cNvGrpSpPr>
            <a:grpSpLocks/>
          </p:cNvGrpSpPr>
          <p:nvPr/>
        </p:nvGrpSpPr>
        <p:grpSpPr bwMode="auto">
          <a:xfrm>
            <a:off x="4156075" y="1295400"/>
            <a:ext cx="1025525" cy="579438"/>
            <a:chOff x="846" y="2064"/>
            <a:chExt cx="646" cy="365"/>
          </a:xfrm>
        </p:grpSpPr>
        <p:pic>
          <p:nvPicPr>
            <p:cNvPr id="64586" name="Picture 11" descr="Not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6" y="2064"/>
              <a:ext cx="230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87" name="Text Box 12"/>
            <p:cNvSpPr txBox="1">
              <a:spLocks noChangeArrowheads="1"/>
            </p:cNvSpPr>
            <p:nvPr/>
          </p:nvSpPr>
          <p:spPr bwMode="auto">
            <a:xfrm>
              <a:off x="846" y="2256"/>
              <a:ext cx="646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nl-BE" sz="1200" b="1">
                  <a:latin typeface="FuturaA Bk BT" pitchFamily="34" charset="0"/>
                </a:rPr>
                <a:t>IP1- 01P01</a:t>
              </a:r>
              <a:endParaRPr lang="en-GB" sz="1200" b="1">
                <a:latin typeface="FuturaA Bk BT" pitchFamily="34" charset="0"/>
              </a:endParaRPr>
            </a:p>
          </p:txBody>
        </p:sp>
      </p:grpSp>
      <p:grpSp>
        <p:nvGrpSpPr>
          <p:cNvPr id="64521" name="Group 13"/>
          <p:cNvGrpSpPr>
            <a:grpSpLocks/>
          </p:cNvGrpSpPr>
          <p:nvPr/>
        </p:nvGrpSpPr>
        <p:grpSpPr bwMode="auto">
          <a:xfrm>
            <a:off x="4156075" y="1981200"/>
            <a:ext cx="1025525" cy="579438"/>
            <a:chOff x="846" y="2064"/>
            <a:chExt cx="646" cy="365"/>
          </a:xfrm>
        </p:grpSpPr>
        <p:pic>
          <p:nvPicPr>
            <p:cNvPr id="64584" name="Picture 14" descr="Not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6" y="2064"/>
              <a:ext cx="230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85" name="Text Box 15"/>
            <p:cNvSpPr txBox="1">
              <a:spLocks noChangeArrowheads="1"/>
            </p:cNvSpPr>
            <p:nvPr/>
          </p:nvSpPr>
          <p:spPr bwMode="auto">
            <a:xfrm>
              <a:off x="846" y="2256"/>
              <a:ext cx="646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nl-BE" sz="1200" b="1">
                  <a:latin typeface="FuturaA Bk BT" pitchFamily="34" charset="0"/>
                </a:rPr>
                <a:t>IP1- 01P02</a:t>
              </a:r>
              <a:endParaRPr lang="en-GB" sz="1200" b="1">
                <a:latin typeface="FuturaA Bk BT" pitchFamily="34" charset="0"/>
              </a:endParaRPr>
            </a:p>
          </p:txBody>
        </p:sp>
      </p:grpSp>
      <p:grpSp>
        <p:nvGrpSpPr>
          <p:cNvPr id="64522" name="Group 16"/>
          <p:cNvGrpSpPr>
            <a:grpSpLocks/>
          </p:cNvGrpSpPr>
          <p:nvPr/>
        </p:nvGrpSpPr>
        <p:grpSpPr bwMode="auto">
          <a:xfrm>
            <a:off x="4156075" y="2667000"/>
            <a:ext cx="1025525" cy="579438"/>
            <a:chOff x="846" y="2064"/>
            <a:chExt cx="646" cy="365"/>
          </a:xfrm>
        </p:grpSpPr>
        <p:pic>
          <p:nvPicPr>
            <p:cNvPr id="64582" name="Picture 17" descr="Not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6" y="2064"/>
              <a:ext cx="230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83" name="Text Box 18"/>
            <p:cNvSpPr txBox="1">
              <a:spLocks noChangeArrowheads="1"/>
            </p:cNvSpPr>
            <p:nvPr/>
          </p:nvSpPr>
          <p:spPr bwMode="auto">
            <a:xfrm>
              <a:off x="846" y="2256"/>
              <a:ext cx="646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nl-BE" sz="1200" b="1">
                  <a:latin typeface="FuturaA Bk BT" pitchFamily="34" charset="0"/>
                </a:rPr>
                <a:t>IP2- 01P02</a:t>
              </a:r>
              <a:endParaRPr lang="en-GB" sz="1200" b="1">
                <a:latin typeface="FuturaA Bk BT" pitchFamily="34" charset="0"/>
              </a:endParaRPr>
            </a:p>
          </p:txBody>
        </p:sp>
      </p:grpSp>
      <p:grpSp>
        <p:nvGrpSpPr>
          <p:cNvPr id="64523" name="Group 19"/>
          <p:cNvGrpSpPr>
            <a:grpSpLocks/>
          </p:cNvGrpSpPr>
          <p:nvPr/>
        </p:nvGrpSpPr>
        <p:grpSpPr bwMode="auto">
          <a:xfrm>
            <a:off x="4156075" y="3200400"/>
            <a:ext cx="1025525" cy="579438"/>
            <a:chOff x="846" y="2064"/>
            <a:chExt cx="646" cy="365"/>
          </a:xfrm>
        </p:grpSpPr>
        <p:pic>
          <p:nvPicPr>
            <p:cNvPr id="64580" name="Picture 20" descr="Not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6" y="2064"/>
              <a:ext cx="230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81" name="Text Box 21"/>
            <p:cNvSpPr txBox="1">
              <a:spLocks noChangeArrowheads="1"/>
            </p:cNvSpPr>
            <p:nvPr/>
          </p:nvSpPr>
          <p:spPr bwMode="auto">
            <a:xfrm>
              <a:off x="846" y="2256"/>
              <a:ext cx="646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nl-BE" sz="1200" b="1">
                  <a:latin typeface="FuturaA Bk BT" pitchFamily="34" charset="0"/>
                </a:rPr>
                <a:t>IP2- 01P03</a:t>
              </a:r>
              <a:endParaRPr lang="en-GB" sz="1200" b="1">
                <a:latin typeface="FuturaA Bk BT" pitchFamily="34" charset="0"/>
              </a:endParaRPr>
            </a:p>
          </p:txBody>
        </p:sp>
      </p:grpSp>
      <p:grpSp>
        <p:nvGrpSpPr>
          <p:cNvPr id="64524" name="Group 22"/>
          <p:cNvGrpSpPr>
            <a:grpSpLocks/>
          </p:cNvGrpSpPr>
          <p:nvPr/>
        </p:nvGrpSpPr>
        <p:grpSpPr bwMode="auto">
          <a:xfrm>
            <a:off x="4156075" y="3886200"/>
            <a:ext cx="1041400" cy="579438"/>
            <a:chOff x="841" y="2064"/>
            <a:chExt cx="656" cy="365"/>
          </a:xfrm>
        </p:grpSpPr>
        <p:pic>
          <p:nvPicPr>
            <p:cNvPr id="64578" name="Picture 23" descr="Not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6" y="2064"/>
              <a:ext cx="230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79" name="Text Box 24"/>
            <p:cNvSpPr txBox="1">
              <a:spLocks noChangeArrowheads="1"/>
            </p:cNvSpPr>
            <p:nvPr/>
          </p:nvSpPr>
          <p:spPr bwMode="auto">
            <a:xfrm>
              <a:off x="841" y="2256"/>
              <a:ext cx="656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nl-BE" sz="1200" b="1">
                  <a:latin typeface="FuturaA Bk BT" pitchFamily="34" charset="0"/>
                </a:rPr>
                <a:t>PD - 01P03</a:t>
              </a:r>
              <a:endParaRPr lang="en-GB" sz="1200" b="1">
                <a:latin typeface="FuturaA Bk BT" pitchFamily="34" charset="0"/>
              </a:endParaRPr>
            </a:p>
          </p:txBody>
        </p:sp>
      </p:grpSp>
      <p:grpSp>
        <p:nvGrpSpPr>
          <p:cNvPr id="64525" name="Group 25"/>
          <p:cNvGrpSpPr>
            <a:grpSpLocks/>
          </p:cNvGrpSpPr>
          <p:nvPr/>
        </p:nvGrpSpPr>
        <p:grpSpPr bwMode="auto">
          <a:xfrm>
            <a:off x="4079875" y="4495800"/>
            <a:ext cx="1168400" cy="579438"/>
            <a:chOff x="801" y="2064"/>
            <a:chExt cx="736" cy="365"/>
          </a:xfrm>
        </p:grpSpPr>
        <p:pic>
          <p:nvPicPr>
            <p:cNvPr id="64576" name="Picture 26" descr="Not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6" y="2064"/>
              <a:ext cx="230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77" name="Text Box 27"/>
            <p:cNvSpPr txBox="1">
              <a:spLocks noChangeArrowheads="1"/>
            </p:cNvSpPr>
            <p:nvPr/>
          </p:nvSpPr>
          <p:spPr bwMode="auto">
            <a:xfrm>
              <a:off x="801" y="2256"/>
              <a:ext cx="736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nl-BE" sz="1200" b="1">
                  <a:latin typeface="FuturaA Bk BT" pitchFamily="34" charset="0"/>
                </a:rPr>
                <a:t>PD+ - 01P03</a:t>
              </a:r>
              <a:endParaRPr lang="en-GB" sz="1200" b="1">
                <a:latin typeface="FuturaA Bk BT" pitchFamily="34" charset="0"/>
              </a:endParaRPr>
            </a:p>
          </p:txBody>
        </p:sp>
      </p:grpSp>
      <p:grpSp>
        <p:nvGrpSpPr>
          <p:cNvPr id="64526" name="Group 28"/>
          <p:cNvGrpSpPr>
            <a:grpSpLocks/>
          </p:cNvGrpSpPr>
          <p:nvPr/>
        </p:nvGrpSpPr>
        <p:grpSpPr bwMode="auto">
          <a:xfrm>
            <a:off x="4298950" y="5181600"/>
            <a:ext cx="719138" cy="579438"/>
            <a:chOff x="942" y="2064"/>
            <a:chExt cx="453" cy="365"/>
          </a:xfrm>
        </p:grpSpPr>
        <p:pic>
          <p:nvPicPr>
            <p:cNvPr id="64574" name="Picture 29" descr="Not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6" y="2064"/>
              <a:ext cx="230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75" name="Text Box 30"/>
            <p:cNvSpPr txBox="1">
              <a:spLocks noChangeArrowheads="1"/>
            </p:cNvSpPr>
            <p:nvPr/>
          </p:nvSpPr>
          <p:spPr bwMode="auto">
            <a:xfrm>
              <a:off x="942" y="2256"/>
              <a:ext cx="453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nl-BE" sz="1200" b="1">
                  <a:latin typeface="FuturaA Bk BT" pitchFamily="34" charset="0"/>
                </a:rPr>
                <a:t>RL - 01</a:t>
              </a:r>
              <a:endParaRPr lang="en-GB" sz="1200" b="1">
                <a:latin typeface="FuturaA Bk BT" pitchFamily="34" charset="0"/>
              </a:endParaRPr>
            </a:p>
          </p:txBody>
        </p:sp>
      </p:grpSp>
      <p:sp>
        <p:nvSpPr>
          <p:cNvPr id="64527" name="Rectangle 31"/>
          <p:cNvSpPr>
            <a:spLocks noChangeArrowheads="1"/>
          </p:cNvSpPr>
          <p:nvPr/>
        </p:nvSpPr>
        <p:spPr bwMode="auto">
          <a:xfrm>
            <a:off x="6096000" y="5105400"/>
            <a:ext cx="2590800" cy="762000"/>
          </a:xfrm>
          <a:prstGeom prst="rect">
            <a:avLst/>
          </a:prstGeom>
          <a:solidFill>
            <a:srgbClr val="FFECD9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en-US" b="1">
              <a:latin typeface="FuturaA Bk BT" pitchFamily="34" charset="0"/>
            </a:endParaRPr>
          </a:p>
        </p:txBody>
      </p:sp>
      <p:sp>
        <p:nvSpPr>
          <p:cNvPr id="64528" name="Text Box 32"/>
          <p:cNvSpPr txBox="1">
            <a:spLocks noChangeArrowheads="1"/>
          </p:cNvSpPr>
          <p:nvPr/>
        </p:nvSpPr>
        <p:spPr bwMode="auto">
          <a:xfrm>
            <a:off x="6056313" y="5295900"/>
            <a:ext cx="982662" cy="3381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nl-BE" b="1">
                <a:latin typeface="FuturaA Bk BT" pitchFamily="34" charset="0"/>
              </a:rPr>
              <a:t>Release</a:t>
            </a:r>
            <a:endParaRPr lang="en-GB" b="1">
              <a:latin typeface="FuturaA Bk BT" pitchFamily="34" charset="0"/>
            </a:endParaRPr>
          </a:p>
        </p:txBody>
      </p:sp>
      <p:sp>
        <p:nvSpPr>
          <p:cNvPr id="64529" name="Rectangle 33"/>
          <p:cNvSpPr>
            <a:spLocks noChangeArrowheads="1"/>
          </p:cNvSpPr>
          <p:nvPr/>
        </p:nvSpPr>
        <p:spPr bwMode="auto">
          <a:xfrm>
            <a:off x="6096000" y="3886200"/>
            <a:ext cx="2590800" cy="1143000"/>
          </a:xfrm>
          <a:prstGeom prst="rect">
            <a:avLst/>
          </a:prstGeom>
          <a:solidFill>
            <a:srgbClr val="FFDBB7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en-US" b="1">
              <a:latin typeface="FuturaA Bk BT" pitchFamily="34" charset="0"/>
            </a:endParaRPr>
          </a:p>
        </p:txBody>
      </p:sp>
      <p:sp>
        <p:nvSpPr>
          <p:cNvPr id="64530" name="Text Box 34"/>
          <p:cNvSpPr txBox="1">
            <a:spLocks noChangeArrowheads="1"/>
          </p:cNvSpPr>
          <p:nvPr/>
        </p:nvSpPr>
        <p:spPr bwMode="auto">
          <a:xfrm>
            <a:off x="5984875" y="4171950"/>
            <a:ext cx="11303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nl-BE" b="1">
                <a:latin typeface="FuturaA Bk BT" pitchFamily="34" charset="0"/>
              </a:rPr>
              <a:t>Approval</a:t>
            </a:r>
            <a:endParaRPr lang="en-GB" b="1">
              <a:latin typeface="FuturaA Bk BT" pitchFamily="34" charset="0"/>
            </a:endParaRPr>
          </a:p>
        </p:txBody>
      </p:sp>
      <p:grpSp>
        <p:nvGrpSpPr>
          <p:cNvPr id="64531" name="Group 35"/>
          <p:cNvGrpSpPr>
            <a:grpSpLocks/>
          </p:cNvGrpSpPr>
          <p:nvPr/>
        </p:nvGrpSpPr>
        <p:grpSpPr bwMode="auto">
          <a:xfrm>
            <a:off x="6096000" y="1905000"/>
            <a:ext cx="2590800" cy="1905000"/>
            <a:chOff x="816" y="1680"/>
            <a:chExt cx="1632" cy="384"/>
          </a:xfrm>
        </p:grpSpPr>
        <p:sp>
          <p:nvSpPr>
            <p:cNvPr id="64572" name="Rectangle 36"/>
            <p:cNvSpPr>
              <a:spLocks noChangeArrowheads="1"/>
            </p:cNvSpPr>
            <p:nvPr/>
          </p:nvSpPr>
          <p:spPr bwMode="auto">
            <a:xfrm>
              <a:off x="816" y="1680"/>
              <a:ext cx="1632" cy="384"/>
            </a:xfrm>
            <a:prstGeom prst="rect">
              <a:avLst/>
            </a:prstGeom>
            <a:solidFill>
              <a:srgbClr val="FFCC99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endParaRPr lang="en-US" b="1">
                <a:latin typeface="FuturaA Bk BT" pitchFamily="34" charset="0"/>
              </a:endParaRPr>
            </a:p>
          </p:txBody>
        </p:sp>
        <p:sp>
          <p:nvSpPr>
            <p:cNvPr id="64573" name="Text Box 37"/>
            <p:cNvSpPr txBox="1">
              <a:spLocks noChangeArrowheads="1"/>
            </p:cNvSpPr>
            <p:nvPr/>
          </p:nvSpPr>
          <p:spPr bwMode="auto">
            <a:xfrm>
              <a:off x="816" y="1776"/>
              <a:ext cx="569" cy="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nl-BE" b="1">
                  <a:latin typeface="FuturaA Bk BT" pitchFamily="34" charset="0"/>
                </a:rPr>
                <a:t>Review</a:t>
              </a:r>
              <a:endParaRPr lang="en-GB" b="1">
                <a:latin typeface="FuturaA Bk BT" pitchFamily="34" charset="0"/>
              </a:endParaRPr>
            </a:p>
          </p:txBody>
        </p:sp>
      </p:grpSp>
      <p:grpSp>
        <p:nvGrpSpPr>
          <p:cNvPr id="64532" name="Group 38"/>
          <p:cNvGrpSpPr>
            <a:grpSpLocks/>
          </p:cNvGrpSpPr>
          <p:nvPr/>
        </p:nvGrpSpPr>
        <p:grpSpPr bwMode="auto">
          <a:xfrm>
            <a:off x="7543800" y="1295400"/>
            <a:ext cx="1025525" cy="579438"/>
            <a:chOff x="846" y="2064"/>
            <a:chExt cx="646" cy="365"/>
          </a:xfrm>
        </p:grpSpPr>
        <p:pic>
          <p:nvPicPr>
            <p:cNvPr id="64570" name="Picture 39" descr="Not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6" y="2064"/>
              <a:ext cx="230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71" name="Text Box 40"/>
            <p:cNvSpPr txBox="1">
              <a:spLocks noChangeArrowheads="1"/>
            </p:cNvSpPr>
            <p:nvPr/>
          </p:nvSpPr>
          <p:spPr bwMode="auto">
            <a:xfrm>
              <a:off x="846" y="2256"/>
              <a:ext cx="646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nl-BE" sz="1200" b="1">
                  <a:latin typeface="FuturaA Bk BT" pitchFamily="34" charset="0"/>
                </a:rPr>
                <a:t>IP1- 02P01</a:t>
              </a:r>
              <a:endParaRPr lang="en-GB" sz="1200" b="1">
                <a:latin typeface="FuturaA Bk BT" pitchFamily="34" charset="0"/>
              </a:endParaRPr>
            </a:p>
          </p:txBody>
        </p:sp>
      </p:grpSp>
      <p:grpSp>
        <p:nvGrpSpPr>
          <p:cNvPr id="64533" name="Group 41"/>
          <p:cNvGrpSpPr>
            <a:grpSpLocks/>
          </p:cNvGrpSpPr>
          <p:nvPr/>
        </p:nvGrpSpPr>
        <p:grpSpPr bwMode="auto">
          <a:xfrm>
            <a:off x="7543800" y="1981200"/>
            <a:ext cx="1025525" cy="579438"/>
            <a:chOff x="846" y="2064"/>
            <a:chExt cx="646" cy="365"/>
          </a:xfrm>
        </p:grpSpPr>
        <p:pic>
          <p:nvPicPr>
            <p:cNvPr id="64568" name="Picture 42" descr="Not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6" y="2064"/>
              <a:ext cx="230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69" name="Text Box 43"/>
            <p:cNvSpPr txBox="1">
              <a:spLocks noChangeArrowheads="1"/>
            </p:cNvSpPr>
            <p:nvPr/>
          </p:nvSpPr>
          <p:spPr bwMode="auto">
            <a:xfrm>
              <a:off x="846" y="2256"/>
              <a:ext cx="646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nl-BE" sz="1200" b="1">
                  <a:latin typeface="FuturaA Bk BT" pitchFamily="34" charset="0"/>
                </a:rPr>
                <a:t>IP2- 02P01</a:t>
              </a:r>
              <a:endParaRPr lang="en-GB" sz="1200" b="1">
                <a:latin typeface="FuturaA Bk BT" pitchFamily="34" charset="0"/>
              </a:endParaRPr>
            </a:p>
          </p:txBody>
        </p:sp>
      </p:grpSp>
      <p:grpSp>
        <p:nvGrpSpPr>
          <p:cNvPr id="64534" name="Group 44"/>
          <p:cNvGrpSpPr>
            <a:grpSpLocks/>
          </p:cNvGrpSpPr>
          <p:nvPr/>
        </p:nvGrpSpPr>
        <p:grpSpPr bwMode="auto">
          <a:xfrm>
            <a:off x="7585075" y="2590800"/>
            <a:ext cx="1025525" cy="579438"/>
            <a:chOff x="846" y="2064"/>
            <a:chExt cx="646" cy="365"/>
          </a:xfrm>
        </p:grpSpPr>
        <p:pic>
          <p:nvPicPr>
            <p:cNvPr id="64566" name="Picture 45" descr="Not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6" y="2064"/>
              <a:ext cx="230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67" name="Text Box 46"/>
            <p:cNvSpPr txBox="1">
              <a:spLocks noChangeArrowheads="1"/>
            </p:cNvSpPr>
            <p:nvPr/>
          </p:nvSpPr>
          <p:spPr bwMode="auto">
            <a:xfrm>
              <a:off x="846" y="2256"/>
              <a:ext cx="646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nl-BE" sz="1200" b="1">
                  <a:latin typeface="FuturaA Bk BT" pitchFamily="34" charset="0"/>
                </a:rPr>
                <a:t>IP2- 02P02</a:t>
              </a:r>
              <a:endParaRPr lang="en-GB" sz="1200" b="1">
                <a:latin typeface="FuturaA Bk BT" pitchFamily="34" charset="0"/>
              </a:endParaRPr>
            </a:p>
          </p:txBody>
        </p:sp>
      </p:grpSp>
      <p:grpSp>
        <p:nvGrpSpPr>
          <p:cNvPr id="64535" name="Group 47"/>
          <p:cNvGrpSpPr>
            <a:grpSpLocks/>
          </p:cNvGrpSpPr>
          <p:nvPr/>
        </p:nvGrpSpPr>
        <p:grpSpPr bwMode="auto">
          <a:xfrm>
            <a:off x="7543800" y="3200400"/>
            <a:ext cx="1025525" cy="579438"/>
            <a:chOff x="846" y="2064"/>
            <a:chExt cx="646" cy="365"/>
          </a:xfrm>
        </p:grpSpPr>
        <p:pic>
          <p:nvPicPr>
            <p:cNvPr id="64564" name="Picture 48" descr="Not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6" y="2064"/>
              <a:ext cx="230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65" name="Text Box 49"/>
            <p:cNvSpPr txBox="1">
              <a:spLocks noChangeArrowheads="1"/>
            </p:cNvSpPr>
            <p:nvPr/>
          </p:nvSpPr>
          <p:spPr bwMode="auto">
            <a:xfrm>
              <a:off x="846" y="2256"/>
              <a:ext cx="646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nl-BE" sz="1200" b="1">
                  <a:latin typeface="FuturaA Bk BT" pitchFamily="34" charset="0"/>
                </a:rPr>
                <a:t>IP2- 02P03</a:t>
              </a:r>
              <a:endParaRPr lang="en-GB" sz="1200" b="1">
                <a:latin typeface="FuturaA Bk BT" pitchFamily="34" charset="0"/>
              </a:endParaRPr>
            </a:p>
          </p:txBody>
        </p:sp>
      </p:grpSp>
      <p:grpSp>
        <p:nvGrpSpPr>
          <p:cNvPr id="64536" name="Group 50"/>
          <p:cNvGrpSpPr>
            <a:grpSpLocks/>
          </p:cNvGrpSpPr>
          <p:nvPr/>
        </p:nvGrpSpPr>
        <p:grpSpPr bwMode="auto">
          <a:xfrm>
            <a:off x="7543800" y="3886200"/>
            <a:ext cx="1041400" cy="579438"/>
            <a:chOff x="841" y="2064"/>
            <a:chExt cx="656" cy="365"/>
          </a:xfrm>
        </p:grpSpPr>
        <p:pic>
          <p:nvPicPr>
            <p:cNvPr id="64562" name="Picture 51" descr="Not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6" y="2064"/>
              <a:ext cx="230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63" name="Text Box 52"/>
            <p:cNvSpPr txBox="1">
              <a:spLocks noChangeArrowheads="1"/>
            </p:cNvSpPr>
            <p:nvPr/>
          </p:nvSpPr>
          <p:spPr bwMode="auto">
            <a:xfrm>
              <a:off x="841" y="2256"/>
              <a:ext cx="656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nl-BE" sz="1200" b="1">
                  <a:latin typeface="FuturaA Bk BT" pitchFamily="34" charset="0"/>
                </a:rPr>
                <a:t>PD - 02P03</a:t>
              </a:r>
              <a:endParaRPr lang="en-GB" sz="1200" b="1">
                <a:latin typeface="FuturaA Bk BT" pitchFamily="34" charset="0"/>
              </a:endParaRPr>
            </a:p>
          </p:txBody>
        </p:sp>
      </p:grpSp>
      <p:grpSp>
        <p:nvGrpSpPr>
          <p:cNvPr id="64537" name="Group 53"/>
          <p:cNvGrpSpPr>
            <a:grpSpLocks/>
          </p:cNvGrpSpPr>
          <p:nvPr/>
        </p:nvGrpSpPr>
        <p:grpSpPr bwMode="auto">
          <a:xfrm>
            <a:off x="7467600" y="4495800"/>
            <a:ext cx="1168400" cy="579438"/>
            <a:chOff x="801" y="2064"/>
            <a:chExt cx="736" cy="365"/>
          </a:xfrm>
        </p:grpSpPr>
        <p:pic>
          <p:nvPicPr>
            <p:cNvPr id="64560" name="Picture 54" descr="Not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6" y="2064"/>
              <a:ext cx="230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61" name="Text Box 55"/>
            <p:cNvSpPr txBox="1">
              <a:spLocks noChangeArrowheads="1"/>
            </p:cNvSpPr>
            <p:nvPr/>
          </p:nvSpPr>
          <p:spPr bwMode="auto">
            <a:xfrm>
              <a:off x="801" y="2256"/>
              <a:ext cx="736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nl-BE" sz="1200" b="1">
                  <a:latin typeface="FuturaA Bk BT" pitchFamily="34" charset="0"/>
                </a:rPr>
                <a:t>PD+ - 02P03</a:t>
              </a:r>
              <a:endParaRPr lang="en-GB" sz="1200" b="1">
                <a:latin typeface="FuturaA Bk BT" pitchFamily="34" charset="0"/>
              </a:endParaRPr>
            </a:p>
          </p:txBody>
        </p:sp>
      </p:grpSp>
      <p:grpSp>
        <p:nvGrpSpPr>
          <p:cNvPr id="64538" name="Group 56"/>
          <p:cNvGrpSpPr>
            <a:grpSpLocks/>
          </p:cNvGrpSpPr>
          <p:nvPr/>
        </p:nvGrpSpPr>
        <p:grpSpPr bwMode="auto">
          <a:xfrm>
            <a:off x="7686675" y="5181600"/>
            <a:ext cx="719138" cy="579438"/>
            <a:chOff x="942" y="2064"/>
            <a:chExt cx="453" cy="365"/>
          </a:xfrm>
        </p:grpSpPr>
        <p:pic>
          <p:nvPicPr>
            <p:cNvPr id="64558" name="Picture 57" descr="Not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6" y="2064"/>
              <a:ext cx="230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59" name="Text Box 58"/>
            <p:cNvSpPr txBox="1">
              <a:spLocks noChangeArrowheads="1"/>
            </p:cNvSpPr>
            <p:nvPr/>
          </p:nvSpPr>
          <p:spPr bwMode="auto">
            <a:xfrm>
              <a:off x="942" y="2256"/>
              <a:ext cx="453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nl-BE" sz="1200" b="1">
                  <a:latin typeface="FuturaA Bk BT" pitchFamily="34" charset="0"/>
                </a:rPr>
                <a:t>RL - 02</a:t>
              </a:r>
              <a:endParaRPr lang="en-GB" sz="1200" b="1">
                <a:latin typeface="FuturaA Bk BT" pitchFamily="34" charset="0"/>
              </a:endParaRPr>
            </a:p>
          </p:txBody>
        </p:sp>
      </p:grpSp>
      <p:cxnSp>
        <p:nvCxnSpPr>
          <p:cNvPr id="64539" name="AutoShape 59"/>
          <p:cNvCxnSpPr>
            <a:cxnSpLocks noChangeShapeType="1"/>
            <a:stCxn id="64514" idx="3"/>
          </p:cNvCxnSpPr>
          <p:nvPr/>
        </p:nvCxnSpPr>
        <p:spPr bwMode="auto">
          <a:xfrm flipV="1">
            <a:off x="5299075" y="1477963"/>
            <a:ext cx="2578100" cy="4008437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</p:cxnSp>
      <p:grpSp>
        <p:nvGrpSpPr>
          <p:cNvPr id="64540" name="Group 60"/>
          <p:cNvGrpSpPr>
            <a:grpSpLocks/>
          </p:cNvGrpSpPr>
          <p:nvPr/>
        </p:nvGrpSpPr>
        <p:grpSpPr bwMode="auto">
          <a:xfrm>
            <a:off x="533400" y="2667000"/>
            <a:ext cx="1041400" cy="579438"/>
            <a:chOff x="841" y="2064"/>
            <a:chExt cx="656" cy="365"/>
          </a:xfrm>
        </p:grpSpPr>
        <p:pic>
          <p:nvPicPr>
            <p:cNvPr id="64556" name="Picture 61" descr="Not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56" y="2064"/>
              <a:ext cx="230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557" name="Text Box 62"/>
            <p:cNvSpPr txBox="1">
              <a:spLocks noChangeArrowheads="1"/>
            </p:cNvSpPr>
            <p:nvPr/>
          </p:nvSpPr>
          <p:spPr bwMode="auto">
            <a:xfrm>
              <a:off x="841" y="2256"/>
              <a:ext cx="656" cy="17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nl-BE" sz="1200" b="1">
                  <a:latin typeface="FuturaA Bk BT" pitchFamily="34" charset="0"/>
                </a:rPr>
                <a:t>PD - 01P03</a:t>
              </a:r>
              <a:endParaRPr lang="en-GB" sz="1200" b="1">
                <a:latin typeface="FuturaA Bk BT" pitchFamily="34" charset="0"/>
              </a:endParaRPr>
            </a:p>
          </p:txBody>
        </p:sp>
      </p:grpSp>
      <p:sp>
        <p:nvSpPr>
          <p:cNvPr id="64541" name="Text Box 63"/>
          <p:cNvSpPr txBox="1">
            <a:spLocks noChangeArrowheads="1"/>
          </p:cNvSpPr>
          <p:nvPr/>
        </p:nvSpPr>
        <p:spPr bwMode="auto">
          <a:xfrm>
            <a:off x="169863" y="4129088"/>
            <a:ext cx="1039812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nl-BE" sz="2000" b="1" i="1">
                <a:solidFill>
                  <a:srgbClr val="336699"/>
                </a:solidFill>
                <a:latin typeface="FuturaA Bk BT" pitchFamily="34" charset="0"/>
              </a:rPr>
              <a:t>Status </a:t>
            </a:r>
            <a:endParaRPr lang="en-GB" sz="2000" b="1" i="1">
              <a:solidFill>
                <a:srgbClr val="336699"/>
              </a:solidFill>
              <a:latin typeface="FuturaA Bk BT" pitchFamily="34" charset="0"/>
            </a:endParaRPr>
          </a:p>
        </p:txBody>
      </p:sp>
      <p:sp>
        <p:nvSpPr>
          <p:cNvPr id="64542" name="Text Box 64"/>
          <p:cNvSpPr txBox="1">
            <a:spLocks noChangeArrowheads="1"/>
          </p:cNvSpPr>
          <p:nvPr/>
        </p:nvSpPr>
        <p:spPr bwMode="auto">
          <a:xfrm>
            <a:off x="685800" y="3886200"/>
            <a:ext cx="1147763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nl-BE" sz="2000" b="1" i="1">
                <a:solidFill>
                  <a:srgbClr val="336699"/>
                </a:solidFill>
                <a:latin typeface="FuturaA Bk BT" pitchFamily="34" charset="0"/>
              </a:rPr>
              <a:t>Edition </a:t>
            </a:r>
            <a:endParaRPr lang="en-GB" sz="2000" b="1" i="1">
              <a:solidFill>
                <a:srgbClr val="336699"/>
              </a:solidFill>
              <a:latin typeface="FuturaA Bk BT" pitchFamily="34" charset="0"/>
            </a:endParaRPr>
          </a:p>
        </p:txBody>
      </p:sp>
      <p:sp>
        <p:nvSpPr>
          <p:cNvPr id="64543" name="Text Box 65"/>
          <p:cNvSpPr txBox="1">
            <a:spLocks noChangeArrowheads="1"/>
          </p:cNvSpPr>
          <p:nvPr/>
        </p:nvSpPr>
        <p:spPr bwMode="auto">
          <a:xfrm>
            <a:off x="1219200" y="4191000"/>
            <a:ext cx="1392238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nl-BE" sz="2000" b="1" i="1">
                <a:solidFill>
                  <a:srgbClr val="336699"/>
                </a:solidFill>
                <a:latin typeface="FuturaA Bk BT" pitchFamily="34" charset="0"/>
              </a:rPr>
              <a:t>Proposal </a:t>
            </a:r>
            <a:endParaRPr lang="en-GB" sz="2000" b="1" i="1">
              <a:solidFill>
                <a:srgbClr val="336699"/>
              </a:solidFill>
              <a:latin typeface="FuturaA Bk BT" pitchFamily="34" charset="0"/>
            </a:endParaRPr>
          </a:p>
        </p:txBody>
      </p:sp>
      <p:sp>
        <p:nvSpPr>
          <p:cNvPr id="64544" name="Line 66"/>
          <p:cNvSpPr>
            <a:spLocks noChangeShapeType="1"/>
          </p:cNvSpPr>
          <p:nvPr/>
        </p:nvSpPr>
        <p:spPr bwMode="auto">
          <a:xfrm flipH="1">
            <a:off x="609600" y="3276600"/>
            <a:ext cx="76200" cy="914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45" name="Line 67"/>
          <p:cNvSpPr>
            <a:spLocks noChangeShapeType="1"/>
          </p:cNvSpPr>
          <p:nvPr/>
        </p:nvSpPr>
        <p:spPr bwMode="auto">
          <a:xfrm>
            <a:off x="609600" y="32766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46" name="Line 68"/>
          <p:cNvSpPr>
            <a:spLocks noChangeShapeType="1"/>
          </p:cNvSpPr>
          <p:nvPr/>
        </p:nvSpPr>
        <p:spPr bwMode="auto">
          <a:xfrm>
            <a:off x="914400" y="32766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47" name="Line 69"/>
          <p:cNvSpPr>
            <a:spLocks noChangeShapeType="1"/>
          </p:cNvSpPr>
          <p:nvPr/>
        </p:nvSpPr>
        <p:spPr bwMode="auto">
          <a:xfrm>
            <a:off x="1219200" y="32766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48" name="Line 70"/>
          <p:cNvSpPr>
            <a:spLocks noChangeShapeType="1"/>
          </p:cNvSpPr>
          <p:nvPr/>
        </p:nvSpPr>
        <p:spPr bwMode="auto">
          <a:xfrm>
            <a:off x="990600" y="3276600"/>
            <a:ext cx="152400" cy="609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49" name="Line 71"/>
          <p:cNvSpPr>
            <a:spLocks noChangeShapeType="1"/>
          </p:cNvSpPr>
          <p:nvPr/>
        </p:nvSpPr>
        <p:spPr bwMode="auto">
          <a:xfrm>
            <a:off x="1295400" y="3276600"/>
            <a:ext cx="685800" cy="990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50" name="Rectangle 73"/>
          <p:cNvSpPr>
            <a:spLocks noChangeArrowheads="1"/>
          </p:cNvSpPr>
          <p:nvPr/>
        </p:nvSpPr>
        <p:spPr bwMode="auto">
          <a:xfrm>
            <a:off x="1371600" y="1676400"/>
            <a:ext cx="2320925" cy="762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Times New Roman" pitchFamily="18" charset="0"/>
              </a:rPr>
              <a:t>Document Attributes: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latin typeface="Times New Roman" pitchFamily="18" charset="0"/>
              </a:rPr>
              <a:t>Title, Author, Appraisal Authority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latin typeface="Times New Roman" pitchFamily="18" charset="0"/>
              </a:rPr>
              <a:t>History, Format, ACL, ….</a:t>
            </a:r>
          </a:p>
        </p:txBody>
      </p:sp>
      <p:sp>
        <p:nvSpPr>
          <p:cNvPr id="64551" name="Oval 74"/>
          <p:cNvSpPr>
            <a:spLocks noChangeArrowheads="1"/>
          </p:cNvSpPr>
          <p:nvPr/>
        </p:nvSpPr>
        <p:spPr bwMode="auto">
          <a:xfrm>
            <a:off x="280988" y="1295400"/>
            <a:ext cx="1125537" cy="4572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>
                <a:latin typeface="Times New Roman" pitchFamily="18" charset="0"/>
              </a:rPr>
              <a:t>CINS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>
                <a:latin typeface="Times New Roman" pitchFamily="18" charset="0"/>
              </a:rPr>
              <a:t>e.g. 3EQ-00501-AAAA</a:t>
            </a:r>
            <a:endParaRPr lang="en-GB" sz="1400">
              <a:latin typeface="Times New Roman" pitchFamily="18" charset="0"/>
            </a:endParaRPr>
          </a:p>
        </p:txBody>
      </p:sp>
      <p:sp>
        <p:nvSpPr>
          <p:cNvPr id="64552" name="Line 76"/>
          <p:cNvSpPr>
            <a:spLocks noChangeShapeType="1"/>
          </p:cNvSpPr>
          <p:nvPr/>
        </p:nvSpPr>
        <p:spPr bwMode="auto">
          <a:xfrm>
            <a:off x="1406525" y="1524000"/>
            <a:ext cx="98425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53" name="AutoShape 77"/>
          <p:cNvSpPr>
            <a:spLocks noChangeArrowheads="1"/>
          </p:cNvSpPr>
          <p:nvPr/>
        </p:nvSpPr>
        <p:spPr bwMode="auto">
          <a:xfrm>
            <a:off x="5410200" y="1143000"/>
            <a:ext cx="1196975" cy="909638"/>
          </a:xfrm>
          <a:prstGeom prst="flowChartMultidocumen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Times New Roman" pitchFamily="18" charset="0"/>
              </a:rPr>
              <a:t>Comment</a:t>
            </a:r>
            <a:r>
              <a:rPr lang="en-GB" sz="1200">
                <a:latin typeface="Times New Roman" pitchFamily="18" charset="0"/>
              </a:rPr>
              <a:t>,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en-GB" sz="800">
              <a:latin typeface="Times New Roman" pitchFamily="18" charset="0"/>
            </a:endParaRP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latin typeface="Times New Roman" pitchFamily="18" charset="0"/>
              </a:rPr>
              <a:t>Reviewer_x</a:t>
            </a:r>
          </a:p>
        </p:txBody>
      </p:sp>
      <p:sp>
        <p:nvSpPr>
          <p:cNvPr id="64554" name="Line 78"/>
          <p:cNvSpPr>
            <a:spLocks noChangeShapeType="1"/>
          </p:cNvSpPr>
          <p:nvPr/>
        </p:nvSpPr>
        <p:spPr bwMode="auto">
          <a:xfrm>
            <a:off x="5867400" y="1981200"/>
            <a:ext cx="228600" cy="533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555" name="Line 79"/>
          <p:cNvSpPr>
            <a:spLocks noChangeShapeType="1"/>
          </p:cNvSpPr>
          <p:nvPr/>
        </p:nvSpPr>
        <p:spPr bwMode="auto">
          <a:xfrm flipH="1">
            <a:off x="5029200" y="1981200"/>
            <a:ext cx="457200" cy="685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30213" y="71438"/>
            <a:ext cx="7954962" cy="760412"/>
          </a:xfrm>
        </p:spPr>
        <p:txBody>
          <a:bodyPr/>
          <a:lstStyle/>
          <a:p>
            <a:r>
              <a:rPr lang="en-GB" smtClean="0"/>
              <a:t>WebLibrary Document attributes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316913" cy="4300538"/>
          </a:xfrm>
        </p:spPr>
        <p:txBody>
          <a:bodyPr/>
          <a:lstStyle/>
          <a:p>
            <a:r>
              <a:rPr lang="en-GB" smtClean="0"/>
              <a:t>Document attributes</a:t>
            </a:r>
          </a:p>
          <a:p>
            <a:pPr lvl="1"/>
            <a:r>
              <a:rPr lang="en-GB" smtClean="0"/>
              <a:t>Number</a:t>
            </a:r>
          </a:p>
          <a:p>
            <a:pPr lvl="1"/>
            <a:r>
              <a:rPr lang="en-GB" smtClean="0"/>
              <a:t>Title</a:t>
            </a:r>
          </a:p>
          <a:p>
            <a:pPr lvl="1"/>
            <a:r>
              <a:rPr lang="en-GB" smtClean="0"/>
              <a:t>Author(s) of the document set</a:t>
            </a:r>
          </a:p>
          <a:p>
            <a:pPr lvl="2"/>
            <a:r>
              <a:rPr lang="en-GB" smtClean="0"/>
              <a:t>Author of a specific document edition</a:t>
            </a:r>
          </a:p>
          <a:p>
            <a:pPr lvl="1"/>
            <a:r>
              <a:rPr lang="en-GB" smtClean="0"/>
              <a:t>Appraisal Authority </a:t>
            </a:r>
          </a:p>
          <a:p>
            <a:pPr lvl="1"/>
            <a:r>
              <a:rPr lang="en-GB" smtClean="0"/>
              <a:t>Release Authority</a:t>
            </a:r>
          </a:p>
          <a:p>
            <a:pPr lvl="1"/>
            <a:r>
              <a:rPr lang="en-GB" smtClean="0"/>
              <a:t>Format (MS Word, HTML, zip, txt, GIF, …)</a:t>
            </a:r>
          </a:p>
          <a:p>
            <a:pPr lvl="1"/>
            <a:r>
              <a:rPr lang="en-GB" smtClean="0"/>
              <a:t>Access Control List (control read access)</a:t>
            </a:r>
          </a:p>
          <a:p>
            <a:pPr lvl="1"/>
            <a:r>
              <a:rPr lang="en-GB" smtClean="0"/>
              <a:t>Comments</a:t>
            </a:r>
          </a:p>
          <a:p>
            <a:pPr lvl="1"/>
            <a:r>
              <a:rPr lang="en-GB" smtClean="0"/>
              <a:t>History list</a:t>
            </a:r>
          </a:p>
          <a:p>
            <a:pPr lvl="2"/>
            <a:r>
              <a:rPr lang="en-GB" smtClean="0"/>
              <a:t>including access to sources of previous proposals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07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nl-BE" smtClean="0"/>
              <a:t>Basic features of WebLibrary</a:t>
            </a:r>
            <a:endParaRPr lang="en-GB" smtClean="0"/>
          </a:p>
        </p:txBody>
      </p:sp>
      <p:sp>
        <p:nvSpPr>
          <p:cNvPr id="66563" name="Rectangle 307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Basic features of WebLibrary</a:t>
            </a:r>
          </a:p>
        </p:txBody>
      </p:sp>
      <p:sp>
        <p:nvSpPr>
          <p:cNvPr id="67587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511175" y="1471613"/>
            <a:ext cx="8316913" cy="2743200"/>
          </a:xfrm>
        </p:spPr>
        <p:txBody>
          <a:bodyPr/>
          <a:lstStyle/>
          <a:p>
            <a:r>
              <a:rPr lang="en-GB" smtClean="0"/>
              <a:t>How to search for a document</a:t>
            </a:r>
          </a:p>
          <a:p>
            <a:r>
              <a:rPr lang="en-GB" smtClean="0"/>
              <a:t>How to use by Readers</a:t>
            </a:r>
          </a:p>
          <a:p>
            <a:r>
              <a:rPr lang="en-GB" smtClean="0"/>
              <a:t>How to use by Authors</a:t>
            </a:r>
          </a:p>
          <a:p>
            <a:endParaRPr lang="en-GB" smtClean="0"/>
          </a:p>
          <a:p>
            <a:endParaRPr lang="en-GB" smtClean="0"/>
          </a:p>
          <a:p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Web Library - </a:t>
            </a:r>
            <a:br>
              <a:rPr lang="en-GB" smtClean="0"/>
            </a:br>
            <a:r>
              <a:rPr lang="en-GB" smtClean="0"/>
              <a:t>Home Page (actual layout could be different)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458200" cy="312738"/>
          </a:xfrm>
          <a:noFill/>
        </p:spPr>
        <p:txBody>
          <a:bodyPr/>
          <a:lstStyle/>
          <a:p>
            <a:r>
              <a:rPr lang="en-GB" sz="2000" b="1" smtClean="0"/>
              <a:t>Web Library Home Page :</a:t>
            </a:r>
            <a:r>
              <a:rPr lang="en-GB" sz="2000" smtClean="0"/>
              <a:t>  </a:t>
            </a:r>
            <a:r>
              <a:rPr lang="en-GB" sz="2000" smtClean="0">
                <a:solidFill>
                  <a:srgbClr val="119CFB"/>
                </a:solidFill>
              </a:rPr>
              <a:t>http://ct.web.alcatel-lucent.com/scm-lib4/</a:t>
            </a:r>
            <a:endParaRPr lang="en-GB" sz="2400" smtClean="0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304800" y="5029200"/>
            <a:ext cx="7878763" cy="838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407988" lvl="1" indent="-238125" algn="l">
              <a:lnSpc>
                <a:spcPts val="2400"/>
              </a:lnSpc>
              <a:buClr>
                <a:srgbClr val="969696"/>
              </a:buClr>
              <a:buFont typeface="Wingdings" pitchFamily="2" charset="2"/>
              <a:buChar char="§"/>
              <a:tabLst>
                <a:tab pos="3946525" algn="l"/>
              </a:tabLst>
            </a:pPr>
            <a:endParaRPr lang="en-GB" sz="1800">
              <a:solidFill>
                <a:srgbClr val="000000"/>
              </a:solidFill>
              <a:cs typeface="Arial" charset="0"/>
            </a:endParaRPr>
          </a:p>
          <a:p>
            <a:pPr marL="407988" lvl="1" indent="-238125" algn="l">
              <a:lnSpc>
                <a:spcPts val="2400"/>
              </a:lnSpc>
              <a:buClr>
                <a:srgbClr val="969696"/>
              </a:buClr>
              <a:buFont typeface="Wingdings" pitchFamily="2" charset="2"/>
              <a:buChar char="§"/>
              <a:tabLst>
                <a:tab pos="3946525" algn="l"/>
              </a:tabLst>
            </a:pPr>
            <a:endParaRPr lang="en-GB" sz="18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30" name="Oval 7"/>
          <p:cNvSpPr>
            <a:spLocks noChangeArrowheads="1"/>
          </p:cNvSpPr>
          <p:nvPr/>
        </p:nvSpPr>
        <p:spPr bwMode="auto">
          <a:xfrm>
            <a:off x="228600" y="2286000"/>
            <a:ext cx="847725" cy="827088"/>
          </a:xfrm>
          <a:prstGeom prst="ellipse">
            <a:avLst/>
          </a:prstGeom>
          <a:solidFill>
            <a:schemeClr val="folHlink"/>
          </a:solidFill>
          <a:ln w="28575">
            <a:solidFill>
              <a:srgbClr val="0000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New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Doc</a:t>
            </a:r>
          </a:p>
        </p:txBody>
      </p:sp>
      <p:sp>
        <p:nvSpPr>
          <p:cNvPr id="1315859" name="Rectangle 19"/>
          <p:cNvSpPr>
            <a:spLocks noChangeArrowheads="1"/>
          </p:cNvSpPr>
          <p:nvPr/>
        </p:nvSpPr>
        <p:spPr bwMode="auto">
          <a:xfrm>
            <a:off x="1828800" y="2590800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1026" name="Object 29"/>
          <p:cNvGraphicFramePr>
            <a:graphicFrameLocks noChangeAspect="1"/>
          </p:cNvGraphicFramePr>
          <p:nvPr/>
        </p:nvGraphicFramePr>
        <p:xfrm>
          <a:off x="1447800" y="1752600"/>
          <a:ext cx="6164263" cy="3562350"/>
        </p:xfrm>
        <a:graphic>
          <a:graphicData uri="http://schemas.openxmlformats.org/presentationml/2006/ole">
            <p:oleObj spid="_x0000_s1026" name="Bitmap Image" r:id="rId4" imgW="6163535" imgH="3561905" progId="Paint.Picture">
              <p:embed/>
            </p:oleObj>
          </a:graphicData>
        </a:graphic>
      </p:graphicFrame>
      <p:sp>
        <p:nvSpPr>
          <p:cNvPr id="1315872" name="Text Box 32"/>
          <p:cNvSpPr txBox="1">
            <a:spLocks noChangeArrowheads="1"/>
          </p:cNvSpPr>
          <p:nvPr/>
        </p:nvSpPr>
        <p:spPr bwMode="auto">
          <a:xfrm>
            <a:off x="228600" y="4419600"/>
            <a:ext cx="3657600" cy="593725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en-GB" b="1">
                <a:solidFill>
                  <a:srgbClr val="4C4C98"/>
                </a:solidFill>
                <a:latin typeface="Arial" charset="0"/>
              </a:rPr>
              <a:t>Searches via CINS in all archives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en-GB" b="1">
                <a:solidFill>
                  <a:srgbClr val="4C4C98"/>
                </a:solidFill>
                <a:latin typeface="Arial" charset="0"/>
              </a:rPr>
              <a:t>that are connected to CINS</a:t>
            </a:r>
          </a:p>
        </p:txBody>
      </p:sp>
      <p:sp>
        <p:nvSpPr>
          <p:cNvPr id="1315873" name="Text Box 33"/>
          <p:cNvSpPr txBox="1">
            <a:spLocks noChangeArrowheads="1"/>
          </p:cNvSpPr>
          <p:nvPr/>
        </p:nvSpPr>
        <p:spPr bwMode="auto">
          <a:xfrm>
            <a:off x="4114800" y="5334000"/>
            <a:ext cx="4343400" cy="593725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en-GB" b="1">
                <a:solidFill>
                  <a:srgbClr val="4C4C98"/>
                </a:solidFill>
                <a:latin typeface="Arial" charset="0"/>
              </a:rPr>
              <a:t>Searches only for documents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en-GB" b="1">
                <a:solidFill>
                  <a:srgbClr val="4C4C98"/>
                </a:solidFill>
                <a:latin typeface="Arial" charset="0"/>
              </a:rPr>
              <a:t>stored in the WebLibrary archive</a:t>
            </a:r>
          </a:p>
        </p:txBody>
      </p:sp>
      <p:sp>
        <p:nvSpPr>
          <p:cNvPr id="1034" name="Line 34"/>
          <p:cNvSpPr>
            <a:spLocks noChangeShapeType="1"/>
          </p:cNvSpPr>
          <p:nvPr/>
        </p:nvSpPr>
        <p:spPr bwMode="auto">
          <a:xfrm>
            <a:off x="990600" y="2667000"/>
            <a:ext cx="914400" cy="76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5" name="Oval 14"/>
          <p:cNvSpPr>
            <a:spLocks noChangeArrowheads="1"/>
          </p:cNvSpPr>
          <p:nvPr/>
        </p:nvSpPr>
        <p:spPr bwMode="auto">
          <a:xfrm>
            <a:off x="2895600" y="4724400"/>
            <a:ext cx="990600" cy="977900"/>
          </a:xfrm>
          <a:prstGeom prst="ellipse">
            <a:avLst/>
          </a:prstGeom>
          <a:solidFill>
            <a:schemeClr val="folHlink"/>
          </a:solidFill>
          <a:ln w="28575">
            <a:solidFill>
              <a:srgbClr val="0000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Search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via CINS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 </a:t>
            </a:r>
          </a:p>
        </p:txBody>
      </p:sp>
      <p:sp>
        <p:nvSpPr>
          <p:cNvPr id="1036" name="Oval 11"/>
          <p:cNvSpPr>
            <a:spLocks noChangeArrowheads="1"/>
          </p:cNvSpPr>
          <p:nvPr/>
        </p:nvSpPr>
        <p:spPr bwMode="auto">
          <a:xfrm>
            <a:off x="7924800" y="4953000"/>
            <a:ext cx="847725" cy="825500"/>
          </a:xfrm>
          <a:prstGeom prst="ellipse">
            <a:avLst/>
          </a:prstGeom>
          <a:solidFill>
            <a:schemeClr val="folHlink"/>
          </a:solidFill>
          <a:ln w="28575">
            <a:solidFill>
              <a:srgbClr val="0000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Local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Search</a:t>
            </a:r>
            <a:endParaRPr lang="en-GB" sz="2400" b="1">
              <a:latin typeface="Arial" charset="0"/>
            </a:endParaRPr>
          </a:p>
        </p:txBody>
      </p:sp>
      <p:sp>
        <p:nvSpPr>
          <p:cNvPr id="1037" name="Line 37"/>
          <p:cNvSpPr>
            <a:spLocks noChangeShapeType="1"/>
          </p:cNvSpPr>
          <p:nvPr/>
        </p:nvSpPr>
        <p:spPr bwMode="auto">
          <a:xfrm flipV="1">
            <a:off x="3505200" y="2743200"/>
            <a:ext cx="1981200" cy="2057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8" name="Line 38"/>
          <p:cNvSpPr>
            <a:spLocks noChangeShapeType="1"/>
          </p:cNvSpPr>
          <p:nvPr/>
        </p:nvSpPr>
        <p:spPr bwMode="auto">
          <a:xfrm flipH="1" flipV="1">
            <a:off x="6477000" y="3124200"/>
            <a:ext cx="1676400" cy="1905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9" name="Line 40"/>
          <p:cNvSpPr>
            <a:spLocks noChangeShapeType="1"/>
          </p:cNvSpPr>
          <p:nvPr/>
        </p:nvSpPr>
        <p:spPr bwMode="auto">
          <a:xfrm flipV="1">
            <a:off x="3886200" y="4724400"/>
            <a:ext cx="1066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0" tIns="0" rIns="0" bIns="0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Web Library – CINS Document Portal Search panel</a:t>
            </a:r>
          </a:p>
        </p:txBody>
      </p:sp>
      <p:sp>
        <p:nvSpPr>
          <p:cNvPr id="68611" name="Rectangle 4"/>
          <p:cNvSpPr>
            <a:spLocks noChangeArrowheads="1"/>
          </p:cNvSpPr>
          <p:nvPr/>
        </p:nvSpPr>
        <p:spPr bwMode="auto">
          <a:xfrm>
            <a:off x="304800" y="5029200"/>
            <a:ext cx="7878763" cy="838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407988" lvl="1" indent="-238125" algn="l">
              <a:lnSpc>
                <a:spcPts val="2400"/>
              </a:lnSpc>
              <a:buClr>
                <a:srgbClr val="969696"/>
              </a:buClr>
              <a:buFont typeface="Wingdings" pitchFamily="2" charset="2"/>
              <a:buChar char="§"/>
              <a:tabLst>
                <a:tab pos="3946525" algn="l"/>
              </a:tabLst>
            </a:pPr>
            <a:endParaRPr lang="en-GB" sz="1800">
              <a:solidFill>
                <a:srgbClr val="000000"/>
              </a:solidFill>
              <a:cs typeface="Arial" charset="0"/>
            </a:endParaRPr>
          </a:p>
          <a:p>
            <a:pPr marL="407988" lvl="1" indent="-238125" algn="l">
              <a:lnSpc>
                <a:spcPts val="2400"/>
              </a:lnSpc>
              <a:buClr>
                <a:srgbClr val="969696"/>
              </a:buClr>
              <a:buFont typeface="Wingdings" pitchFamily="2" charset="2"/>
              <a:buChar char="§"/>
              <a:tabLst>
                <a:tab pos="3946525" algn="l"/>
              </a:tabLst>
            </a:pPr>
            <a:endParaRPr lang="en-GB" sz="18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68612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990600"/>
            <a:ext cx="6858000" cy="51435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WebLibrary – CINS Document Portal Search</a:t>
            </a:r>
            <a:endParaRPr lang="en-GB" smtClean="0"/>
          </a:p>
        </p:txBody>
      </p:sp>
      <p:sp>
        <p:nvSpPr>
          <p:cNvPr id="6963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1175" y="1471613"/>
            <a:ext cx="8316913" cy="4373562"/>
          </a:xfrm>
        </p:spPr>
        <p:txBody>
          <a:bodyPr/>
          <a:lstStyle/>
          <a:p>
            <a:pPr marL="342900" indent="-342900"/>
            <a:r>
              <a:rPr lang="en-GB" smtClean="0"/>
              <a:t>Searches for documents via CINS PDM-system; this allows the user to search for a document without knowing in what archive it is stored</a:t>
            </a:r>
          </a:p>
          <a:p>
            <a:pPr marL="512763" lvl="1" indent="-342900">
              <a:buFont typeface="Wingdings" pitchFamily="2" charset="2"/>
              <a:buNone/>
            </a:pPr>
            <a:r>
              <a:rPr lang="en-GB" smtClean="0"/>
              <a:t>Allows to find documents in all archives that are integrated with CINS</a:t>
            </a:r>
          </a:p>
          <a:p>
            <a:pPr marL="512763" lvl="1" indent="-342900"/>
            <a:r>
              <a:rPr lang="en-GB" smtClean="0"/>
              <a:t>E.g.: DMS, WebLibrary, CMCS, EDMS, LARS, SMAPS, …</a:t>
            </a:r>
          </a:p>
          <a:p>
            <a:pPr marL="512763" lvl="1" indent="-342900">
              <a:buFont typeface="Wingdings" pitchFamily="2" charset="2"/>
              <a:buNone/>
            </a:pPr>
            <a:r>
              <a:rPr lang="en-GB" smtClean="0"/>
              <a:t>Archives not integrated with CINS can not be found via the CINS document portal. E.g.: CDMS</a:t>
            </a:r>
          </a:p>
          <a:p>
            <a:pPr marL="512763" lvl="1" indent="-342900">
              <a:buFont typeface="Wingdings" pitchFamily="2" charset="2"/>
              <a:buNone/>
            </a:pPr>
            <a:r>
              <a:rPr lang="en-GB" smtClean="0"/>
              <a:t>Note:</a:t>
            </a:r>
          </a:p>
          <a:p>
            <a:pPr marL="714375" lvl="2" indent="-304800"/>
            <a:r>
              <a:rPr lang="en-GB" smtClean="0"/>
              <a:t>Integrating with CINS is easy…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07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de-DE" smtClean="0"/>
          </a:p>
        </p:txBody>
      </p:sp>
      <p:sp>
        <p:nvSpPr>
          <p:cNvPr id="2052" name="Rectangle 3076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458200" cy="312738"/>
          </a:xfrm>
          <a:noFill/>
        </p:spPr>
        <p:txBody>
          <a:bodyPr/>
          <a:lstStyle/>
          <a:p>
            <a:r>
              <a:rPr lang="en-GB" sz="2000" b="1" smtClean="0"/>
              <a:t>Web Library Home Page :</a:t>
            </a:r>
            <a:r>
              <a:rPr lang="en-GB" sz="2000" smtClean="0"/>
              <a:t>  </a:t>
            </a:r>
            <a:r>
              <a:rPr lang="en-GB" sz="2000" smtClean="0">
                <a:solidFill>
                  <a:srgbClr val="119CFB"/>
                </a:solidFill>
              </a:rPr>
              <a:t>http://ct.web.alcatel-lucent.com/scm-lib4/</a:t>
            </a:r>
            <a:endParaRPr lang="en-GB" sz="2400" smtClean="0"/>
          </a:p>
        </p:txBody>
      </p:sp>
      <p:sp>
        <p:nvSpPr>
          <p:cNvPr id="2053" name="Rectangle 3077"/>
          <p:cNvSpPr>
            <a:spLocks noChangeArrowheads="1"/>
          </p:cNvSpPr>
          <p:nvPr/>
        </p:nvSpPr>
        <p:spPr bwMode="auto">
          <a:xfrm>
            <a:off x="304800" y="5029200"/>
            <a:ext cx="7878763" cy="838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407988" lvl="1" indent="-238125" algn="l">
              <a:lnSpc>
                <a:spcPts val="2400"/>
              </a:lnSpc>
              <a:buClr>
                <a:srgbClr val="969696"/>
              </a:buClr>
              <a:buFont typeface="Wingdings" pitchFamily="2" charset="2"/>
              <a:buChar char="§"/>
              <a:tabLst>
                <a:tab pos="3946525" algn="l"/>
              </a:tabLst>
            </a:pPr>
            <a:endParaRPr lang="en-GB" sz="1800">
              <a:solidFill>
                <a:srgbClr val="000000"/>
              </a:solidFill>
              <a:cs typeface="Arial" charset="0"/>
            </a:endParaRPr>
          </a:p>
          <a:p>
            <a:pPr marL="407988" lvl="1" indent="-238125" algn="l">
              <a:lnSpc>
                <a:spcPts val="2400"/>
              </a:lnSpc>
              <a:buClr>
                <a:srgbClr val="969696"/>
              </a:buClr>
              <a:buFont typeface="Wingdings" pitchFamily="2" charset="2"/>
              <a:buChar char="§"/>
              <a:tabLst>
                <a:tab pos="3946525" algn="l"/>
              </a:tabLst>
            </a:pPr>
            <a:endParaRPr lang="en-GB" sz="18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054" name="Oval 3078"/>
          <p:cNvSpPr>
            <a:spLocks noChangeArrowheads="1"/>
          </p:cNvSpPr>
          <p:nvPr/>
        </p:nvSpPr>
        <p:spPr bwMode="auto">
          <a:xfrm>
            <a:off x="381000" y="2209800"/>
            <a:ext cx="847725" cy="827088"/>
          </a:xfrm>
          <a:prstGeom prst="ellipse">
            <a:avLst/>
          </a:prstGeom>
          <a:solidFill>
            <a:schemeClr val="folHlink"/>
          </a:solidFill>
          <a:ln w="28575">
            <a:solidFill>
              <a:srgbClr val="0000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New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Doc</a:t>
            </a:r>
          </a:p>
        </p:txBody>
      </p:sp>
      <p:sp>
        <p:nvSpPr>
          <p:cNvPr id="2055" name="Oval 3082"/>
          <p:cNvSpPr>
            <a:spLocks noChangeArrowheads="1"/>
          </p:cNvSpPr>
          <p:nvPr/>
        </p:nvSpPr>
        <p:spPr bwMode="auto">
          <a:xfrm>
            <a:off x="7772400" y="3276600"/>
            <a:ext cx="847725" cy="825500"/>
          </a:xfrm>
          <a:prstGeom prst="ellipse">
            <a:avLst/>
          </a:prstGeom>
          <a:solidFill>
            <a:schemeClr val="folHlink"/>
          </a:solidFill>
          <a:ln w="28575">
            <a:solidFill>
              <a:srgbClr val="0000CC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Search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Doc</a:t>
            </a:r>
          </a:p>
        </p:txBody>
      </p:sp>
      <p:sp>
        <p:nvSpPr>
          <p:cNvPr id="1317902" name="Rectangle 3086"/>
          <p:cNvSpPr>
            <a:spLocks noChangeArrowheads="1"/>
          </p:cNvSpPr>
          <p:nvPr/>
        </p:nvSpPr>
        <p:spPr bwMode="auto">
          <a:xfrm>
            <a:off x="3052763" y="2800350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2050" name="Object 4096"/>
          <p:cNvGraphicFramePr>
            <a:graphicFrameLocks noChangeAspect="1"/>
          </p:cNvGraphicFramePr>
          <p:nvPr/>
        </p:nvGraphicFramePr>
        <p:xfrm>
          <a:off x="1447800" y="1752600"/>
          <a:ext cx="6164263" cy="3562350"/>
        </p:xfrm>
        <a:graphic>
          <a:graphicData uri="http://schemas.openxmlformats.org/presentationml/2006/ole">
            <p:oleObj spid="_x0000_s2050" name="Bitmap Image" r:id="rId4" imgW="6163535" imgH="3561905" progId="Paint.Picture">
              <p:embed/>
            </p:oleObj>
          </a:graphicData>
        </a:graphic>
      </p:graphicFrame>
      <p:sp>
        <p:nvSpPr>
          <p:cNvPr id="2057" name="Line 3090"/>
          <p:cNvSpPr>
            <a:spLocks noChangeShapeType="1"/>
          </p:cNvSpPr>
          <p:nvPr/>
        </p:nvSpPr>
        <p:spPr bwMode="auto">
          <a:xfrm>
            <a:off x="1143000" y="2743200"/>
            <a:ext cx="8382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Line 3091"/>
          <p:cNvSpPr>
            <a:spLocks noChangeShapeType="1"/>
          </p:cNvSpPr>
          <p:nvPr/>
        </p:nvSpPr>
        <p:spPr bwMode="auto">
          <a:xfrm flipH="1" flipV="1">
            <a:off x="7315200" y="3200400"/>
            <a:ext cx="685800" cy="228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Rectangle 3080"/>
          <p:cNvSpPr>
            <a:spLocks noChangeArrowheads="1"/>
          </p:cNvSpPr>
          <p:nvPr/>
        </p:nvSpPr>
        <p:spPr bwMode="auto">
          <a:xfrm>
            <a:off x="228600" y="5029200"/>
            <a:ext cx="5562600" cy="838200"/>
          </a:xfrm>
          <a:prstGeom prst="rect">
            <a:avLst/>
          </a:prstGeom>
          <a:solidFill>
            <a:schemeClr val="bg1"/>
          </a:solidFill>
          <a:ln w="12700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 b="1">
                <a:solidFill>
                  <a:srgbClr val="4C4C98"/>
                </a:solidFill>
                <a:latin typeface="Times New Roman" pitchFamily="18" charset="0"/>
              </a:rPr>
              <a:t>Search of documents in the Web Library</a:t>
            </a:r>
          </a:p>
          <a:p>
            <a:pPr lvl="1" algn="l">
              <a:lnSpc>
                <a:spcPct val="100000"/>
              </a:lnSpc>
              <a:spcAft>
                <a:spcPct val="0"/>
              </a:spcAft>
              <a:buClrTx/>
              <a:buFontTx/>
              <a:buChar char="–"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Search string: enter either</a:t>
            </a:r>
          </a:p>
          <a:p>
            <a:pPr lvl="2" algn="l">
              <a:lnSpc>
                <a:spcPct val="70000"/>
              </a:lnSpc>
              <a:spcAft>
                <a:spcPct val="0"/>
              </a:spcAft>
              <a:buClrTx/>
              <a:buFontTx/>
              <a:buChar char="•"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part of  title or author or keywords of document (e.g. “AVIP”)</a:t>
            </a:r>
          </a:p>
          <a:p>
            <a:pPr lvl="2" algn="l">
              <a:lnSpc>
                <a:spcPct val="70000"/>
              </a:lnSpc>
              <a:spcAft>
                <a:spcPct val="0"/>
              </a:spcAft>
              <a:buClrTx/>
              <a:buFontTx/>
              <a:buChar char="•"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part of the Alcatel number (CINS) (e.g. “3EQ-00313”)</a:t>
            </a:r>
          </a:p>
          <a:p>
            <a:pPr lvl="2" algn="l">
              <a:lnSpc>
                <a:spcPct val="70000"/>
              </a:lnSpc>
              <a:spcAft>
                <a:spcPct val="0"/>
              </a:spcAft>
              <a:buClrTx/>
              <a:buFontTx/>
              <a:buChar char="•"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part of the Alcatel number using wild cards (e.g.  “3EQ-…..-….-AD…”)</a:t>
            </a:r>
            <a:endParaRPr lang="en-GB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026"/>
          <p:cNvSpPr>
            <a:spLocks noChangeArrowheads="1"/>
          </p:cNvSpPr>
          <p:nvPr/>
        </p:nvSpPr>
        <p:spPr bwMode="auto">
          <a:xfrm>
            <a:off x="6096000" y="2971800"/>
            <a:ext cx="2971800" cy="335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168275" indent="-168275" algn="l">
              <a:lnSpc>
                <a:spcPct val="60000"/>
              </a:lnSpc>
              <a:spcBef>
                <a:spcPct val="60000"/>
              </a:spcBef>
              <a:buClr>
                <a:schemeClr val="accent1"/>
              </a:buClr>
              <a:buFont typeface="Futura Md BT" pitchFamily="34" charset="0"/>
              <a:buNone/>
              <a:tabLst>
                <a:tab pos="3946525" algn="l"/>
              </a:tabLst>
            </a:pPr>
            <a:r>
              <a:rPr lang="en-GB" sz="1100" b="1" u="sng"/>
              <a:t>Search string:</a:t>
            </a:r>
            <a:r>
              <a:rPr lang="en-GB" sz="1000"/>
              <a:t> enter either</a:t>
            </a:r>
          </a:p>
          <a:p>
            <a:pPr marL="407988" lvl="1" indent="-238125" algn="l">
              <a:lnSpc>
                <a:spcPts val="2400"/>
              </a:lnSpc>
              <a:spcBef>
                <a:spcPct val="50000"/>
              </a:spcBef>
              <a:buClr>
                <a:srgbClr val="969696"/>
              </a:buClr>
              <a:buFont typeface="Wingdings" pitchFamily="2" charset="2"/>
              <a:buChar char="§"/>
              <a:tabLst>
                <a:tab pos="3946525" algn="l"/>
              </a:tabLst>
            </a:pPr>
            <a:r>
              <a:rPr lang="en-GB" sz="1000" b="1">
                <a:solidFill>
                  <a:srgbClr val="000000"/>
                </a:solidFill>
                <a:cs typeface="Arial" charset="0"/>
              </a:rPr>
              <a:t>part of the ALU number (e.g. “3EQ-00313”)</a:t>
            </a:r>
          </a:p>
          <a:p>
            <a:pPr marL="407988" lvl="1" indent="-238125" algn="l">
              <a:lnSpc>
                <a:spcPts val="2400"/>
              </a:lnSpc>
              <a:buClr>
                <a:srgbClr val="969696"/>
              </a:buClr>
              <a:buSzPct val="50000"/>
              <a:buFont typeface="Wingdings" pitchFamily="2" charset="2"/>
              <a:buChar char="§"/>
              <a:tabLst>
                <a:tab pos="3946525" algn="l"/>
              </a:tabLst>
            </a:pPr>
            <a:r>
              <a:rPr lang="en-GB" sz="1000">
                <a:solidFill>
                  <a:srgbClr val="000000"/>
                </a:solidFill>
                <a:cs typeface="Arial" charset="0"/>
              </a:rPr>
              <a:t>part of the ALU number using wild cards (e.g.  “3EQ-…..-….-AD…”)</a:t>
            </a:r>
          </a:p>
          <a:p>
            <a:pPr marL="407988" lvl="1" indent="-238125" algn="l">
              <a:lnSpc>
                <a:spcPts val="2400"/>
              </a:lnSpc>
              <a:buClr>
                <a:srgbClr val="969696"/>
              </a:buClr>
              <a:buSzPct val="50000"/>
              <a:buFont typeface="Wingdings" pitchFamily="2" charset="2"/>
              <a:buChar char="§"/>
              <a:tabLst>
                <a:tab pos="3946525" algn="l"/>
              </a:tabLst>
            </a:pPr>
            <a:r>
              <a:rPr lang="en-GB" sz="1000">
                <a:solidFill>
                  <a:srgbClr val="000000"/>
                </a:solidFill>
                <a:cs typeface="Arial" charset="0"/>
              </a:rPr>
              <a:t>part of  title or author or keywords of document (e.g. “Index”, Category “PRL”)</a:t>
            </a:r>
          </a:p>
          <a:p>
            <a:pPr marL="407988" lvl="1" indent="-238125" algn="l">
              <a:lnSpc>
                <a:spcPts val="2400"/>
              </a:lnSpc>
              <a:buClr>
                <a:srgbClr val="969696"/>
              </a:buClr>
              <a:buSzPct val="50000"/>
              <a:buFont typeface="Wingdings" pitchFamily="2" charset="2"/>
              <a:buChar char="§"/>
              <a:tabLst>
                <a:tab pos="3946525" algn="l"/>
              </a:tabLst>
            </a:pPr>
            <a:r>
              <a:rPr lang="en-GB" sz="1000">
                <a:solidFill>
                  <a:srgbClr val="000000"/>
                </a:solidFill>
                <a:cs typeface="Arial" charset="0"/>
              </a:rPr>
              <a:t>any of the above criteria can be combined with a category filter</a:t>
            </a:r>
          </a:p>
        </p:txBody>
      </p:sp>
      <p:sp>
        <p:nvSpPr>
          <p:cNvPr id="3077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 smtClean="0"/>
              <a:t>Web Library - Search a document - by number</a:t>
            </a:r>
          </a:p>
        </p:txBody>
      </p:sp>
      <p:sp>
        <p:nvSpPr>
          <p:cNvPr id="1259525" name="Rectangle 1029"/>
          <p:cNvSpPr>
            <a:spLocks noChangeArrowheads="1"/>
          </p:cNvSpPr>
          <p:nvPr/>
        </p:nvSpPr>
        <p:spPr bwMode="auto">
          <a:xfrm>
            <a:off x="6096000" y="2895600"/>
            <a:ext cx="2895600" cy="3048000"/>
          </a:xfrm>
          <a:prstGeom prst="rect">
            <a:avLst/>
          </a:prstGeom>
          <a:noFill/>
          <a:ln w="12700">
            <a:solidFill>
              <a:srgbClr val="9900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79" name="Text Box 1031"/>
          <p:cNvSpPr txBox="1">
            <a:spLocks noChangeArrowheads="1"/>
          </p:cNvSpPr>
          <p:nvPr/>
        </p:nvSpPr>
        <p:spPr bwMode="auto">
          <a:xfrm>
            <a:off x="6248400" y="2143125"/>
            <a:ext cx="1828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Part of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ALU number</a:t>
            </a:r>
            <a:endParaRPr lang="en-GB" sz="1200" b="1">
              <a:latin typeface="Times New Roman" pitchFamily="18" charset="0"/>
            </a:endParaRPr>
          </a:p>
        </p:txBody>
      </p:sp>
      <p:sp>
        <p:nvSpPr>
          <p:cNvPr id="1259531" name="Rectangle 1035"/>
          <p:cNvSpPr>
            <a:spLocks noChangeArrowheads="1"/>
          </p:cNvSpPr>
          <p:nvPr/>
        </p:nvSpPr>
        <p:spPr bwMode="auto">
          <a:xfrm>
            <a:off x="6548438" y="2143125"/>
            <a:ext cx="1223962" cy="533400"/>
          </a:xfrm>
          <a:prstGeom prst="rect">
            <a:avLst/>
          </a:prstGeom>
          <a:noFill/>
          <a:ln w="12700">
            <a:solidFill>
              <a:srgbClr val="9900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endParaRPr lang="en-US" b="1">
              <a:solidFill>
                <a:srgbClr val="4C4C98"/>
              </a:solidFill>
              <a:latin typeface="FuturaA Bk BT" pitchFamily="34" charset="0"/>
            </a:endParaRPr>
          </a:p>
        </p:txBody>
      </p:sp>
      <p:sp>
        <p:nvSpPr>
          <p:cNvPr id="3081" name="Rectangle 1036"/>
          <p:cNvSpPr>
            <a:spLocks noChangeArrowheads="1"/>
          </p:cNvSpPr>
          <p:nvPr/>
        </p:nvSpPr>
        <p:spPr bwMode="auto">
          <a:xfrm>
            <a:off x="7158038" y="1295400"/>
            <a:ext cx="1909762" cy="762000"/>
          </a:xfrm>
          <a:prstGeom prst="rect">
            <a:avLst/>
          </a:prstGeom>
          <a:noFill/>
          <a:ln w="12700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solidFill>
                  <a:srgbClr val="4C4C98"/>
                </a:solidFill>
                <a:latin typeface="FuturaA Bk BT" pitchFamily="34" charset="0"/>
              </a:rPr>
              <a:t>Note :</a:t>
            </a:r>
            <a:endParaRPr lang="en-GB" sz="1200">
              <a:solidFill>
                <a:srgbClr val="4C4C98"/>
              </a:solidFill>
              <a:latin typeface="FuturaA Bk BT" pitchFamily="34" charset="0"/>
            </a:endParaRP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FuturaA Bk BT" pitchFamily="34" charset="0"/>
              </a:rPr>
              <a:t>Always use </a:t>
            </a:r>
            <a:r>
              <a:rPr lang="en-GB" sz="1200" b="1">
                <a:solidFill>
                  <a:srgbClr val="4C4C98"/>
                </a:solidFill>
                <a:latin typeface="FuturaA Bk BT" pitchFamily="34" charset="0"/>
              </a:rPr>
              <a:t>hyphen</a:t>
            </a:r>
            <a:r>
              <a:rPr lang="en-GB" sz="1200">
                <a:solidFill>
                  <a:srgbClr val="4C4C98"/>
                </a:solidFill>
                <a:latin typeface="FuturaA Bk BT" pitchFamily="34" charset="0"/>
              </a:rPr>
              <a:t>s as 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FuturaA Bk BT" pitchFamily="34" charset="0"/>
              </a:rPr>
              <a:t>separators when searching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FuturaA Bk BT" pitchFamily="34" charset="0"/>
              </a:rPr>
              <a:t>an ALU code</a:t>
            </a:r>
            <a:endParaRPr lang="en-GB" b="1">
              <a:latin typeface="FuturaA Bk BT" pitchFamily="34" charset="0"/>
            </a:endParaRPr>
          </a:p>
        </p:txBody>
      </p:sp>
      <p:sp>
        <p:nvSpPr>
          <p:cNvPr id="1259534" name="Rectangle 1038"/>
          <p:cNvSpPr>
            <a:spLocks noChangeArrowheads="1"/>
          </p:cNvSpPr>
          <p:nvPr/>
        </p:nvSpPr>
        <p:spPr bwMode="auto">
          <a:xfrm>
            <a:off x="3052763" y="2800350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1259536" name="Rectangle 1040"/>
          <p:cNvSpPr>
            <a:spLocks noChangeArrowheads="1"/>
          </p:cNvSpPr>
          <p:nvPr/>
        </p:nvSpPr>
        <p:spPr bwMode="auto">
          <a:xfrm>
            <a:off x="2314575" y="2409825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3074" name="Object 3072"/>
          <p:cNvGraphicFramePr>
            <a:graphicFrameLocks noChangeAspect="1"/>
          </p:cNvGraphicFramePr>
          <p:nvPr/>
        </p:nvGraphicFramePr>
        <p:xfrm>
          <a:off x="533400" y="1295400"/>
          <a:ext cx="5029200" cy="2844800"/>
        </p:xfrm>
        <a:graphic>
          <a:graphicData uri="http://schemas.openxmlformats.org/presentationml/2006/ole">
            <p:oleObj spid="_x0000_s3074" name="Bitmap Image" r:id="rId4" imgW="6095238" imgH="3448531" progId="Paint.Picture">
              <p:embed/>
            </p:oleObj>
          </a:graphicData>
        </a:graphic>
      </p:graphicFrame>
      <p:graphicFrame>
        <p:nvGraphicFramePr>
          <p:cNvPr id="3075" name="Object 3073"/>
          <p:cNvGraphicFramePr>
            <a:graphicFrameLocks noChangeAspect="1"/>
          </p:cNvGraphicFramePr>
          <p:nvPr/>
        </p:nvGraphicFramePr>
        <p:xfrm>
          <a:off x="381000" y="4191000"/>
          <a:ext cx="5400675" cy="1828800"/>
        </p:xfrm>
        <a:graphic>
          <a:graphicData uri="http://schemas.openxmlformats.org/presentationml/2006/ole">
            <p:oleObj spid="_x0000_s3075" name="Bitmap Image" r:id="rId5" imgW="8666667" imgH="3323810" progId="Paint.Picture">
              <p:embed/>
            </p:oleObj>
          </a:graphicData>
        </a:graphic>
      </p:graphicFrame>
      <p:sp>
        <p:nvSpPr>
          <p:cNvPr id="3084" name="Line 1045"/>
          <p:cNvSpPr>
            <a:spLocks noChangeShapeType="1"/>
          </p:cNvSpPr>
          <p:nvPr/>
        </p:nvSpPr>
        <p:spPr bwMode="auto">
          <a:xfrm flipH="1">
            <a:off x="4572000" y="2286000"/>
            <a:ext cx="2057400" cy="76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5" name="AutoShape 1046"/>
          <p:cNvSpPr>
            <a:spLocks noChangeArrowheads="1"/>
          </p:cNvSpPr>
          <p:nvPr/>
        </p:nvSpPr>
        <p:spPr bwMode="auto">
          <a:xfrm>
            <a:off x="3200400" y="3352800"/>
            <a:ext cx="1125538" cy="1304925"/>
          </a:xfrm>
          <a:prstGeom prst="downArrow">
            <a:avLst>
              <a:gd name="adj1" fmla="val 50000"/>
              <a:gd name="adj2" fmla="val 28984"/>
            </a:avLst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Times New Roman" pitchFamily="18" charset="0"/>
              </a:rPr>
              <a:t>Query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Times New Roman" pitchFamily="18" charset="0"/>
              </a:rPr>
              <a:t>Result</a:t>
            </a:r>
            <a:endParaRPr lang="en-GB" sz="1000">
              <a:latin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 smtClean="0"/>
              <a:t>Web Library Overview - Search a document - wild cards</a:t>
            </a:r>
            <a:endParaRPr lang="en-GB" smtClean="0"/>
          </a:p>
        </p:txBody>
      </p:sp>
      <p:sp>
        <p:nvSpPr>
          <p:cNvPr id="1261572" name="Rectangle 4"/>
          <p:cNvSpPr>
            <a:spLocks noChangeArrowheads="1"/>
          </p:cNvSpPr>
          <p:nvPr/>
        </p:nvSpPr>
        <p:spPr bwMode="auto">
          <a:xfrm>
            <a:off x="5791200" y="2895600"/>
            <a:ext cx="3200400" cy="3048000"/>
          </a:xfrm>
          <a:prstGeom prst="rect">
            <a:avLst/>
          </a:prstGeom>
          <a:noFill/>
          <a:ln w="12700">
            <a:solidFill>
              <a:srgbClr val="9900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5791200" y="2971800"/>
            <a:ext cx="3276600" cy="3352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168275" indent="-168275" algn="l">
              <a:lnSpc>
                <a:spcPct val="60000"/>
              </a:lnSpc>
              <a:spcBef>
                <a:spcPct val="60000"/>
              </a:spcBef>
              <a:buClr>
                <a:schemeClr val="accent1"/>
              </a:buClr>
              <a:buFont typeface="Futura Md BT" pitchFamily="34" charset="0"/>
              <a:buNone/>
              <a:tabLst>
                <a:tab pos="3946525" algn="l"/>
              </a:tabLst>
            </a:pPr>
            <a:r>
              <a:rPr lang="en-GB" sz="1100" b="1" u="sng"/>
              <a:t>Search string:</a:t>
            </a:r>
            <a:r>
              <a:rPr lang="en-GB" sz="1000"/>
              <a:t> enter either</a:t>
            </a:r>
          </a:p>
          <a:p>
            <a:pPr marL="407988" lvl="1" indent="-238125" algn="l">
              <a:lnSpc>
                <a:spcPts val="2400"/>
              </a:lnSpc>
              <a:spcBef>
                <a:spcPct val="50000"/>
              </a:spcBef>
              <a:buClr>
                <a:srgbClr val="969696"/>
              </a:buClr>
              <a:buFont typeface="Wingdings" pitchFamily="2" charset="2"/>
              <a:buChar char="§"/>
              <a:tabLst>
                <a:tab pos="3946525" algn="l"/>
              </a:tabLst>
            </a:pPr>
            <a:r>
              <a:rPr lang="en-GB" sz="1000">
                <a:solidFill>
                  <a:srgbClr val="000000"/>
                </a:solidFill>
                <a:cs typeface="Arial" charset="0"/>
              </a:rPr>
              <a:t>part of the CINS number (e.g. “3EQ-00313”)</a:t>
            </a:r>
          </a:p>
          <a:p>
            <a:pPr marL="407988" lvl="1" indent="-238125" algn="l">
              <a:lnSpc>
                <a:spcPts val="2400"/>
              </a:lnSpc>
              <a:buClr>
                <a:srgbClr val="969696"/>
              </a:buClr>
              <a:buSzPct val="50000"/>
              <a:buFont typeface="Wingdings" pitchFamily="2" charset="2"/>
              <a:buChar char="§"/>
              <a:tabLst>
                <a:tab pos="3946525" algn="l"/>
              </a:tabLst>
            </a:pPr>
            <a:r>
              <a:rPr lang="en-GB" sz="1000" b="1">
                <a:solidFill>
                  <a:srgbClr val="000000"/>
                </a:solidFill>
                <a:cs typeface="Arial" charset="0"/>
              </a:rPr>
              <a:t>part of the ALU number using wild cards (e.g.  “3EQ-…..-….-AD…”)</a:t>
            </a:r>
          </a:p>
          <a:p>
            <a:pPr marL="407988" lvl="1" indent="-238125" algn="l">
              <a:lnSpc>
                <a:spcPts val="2400"/>
              </a:lnSpc>
              <a:buClr>
                <a:srgbClr val="969696"/>
              </a:buClr>
              <a:buSzPct val="50000"/>
              <a:buFont typeface="Wingdings" pitchFamily="2" charset="2"/>
              <a:buChar char="§"/>
              <a:tabLst>
                <a:tab pos="3946525" algn="l"/>
              </a:tabLst>
            </a:pPr>
            <a:r>
              <a:rPr lang="en-GB" sz="1000">
                <a:solidFill>
                  <a:srgbClr val="000000"/>
                </a:solidFill>
                <a:cs typeface="Arial" charset="0"/>
              </a:rPr>
              <a:t>part of  title or author or keywords of document (e.g. “Index”, Category “PRL”)</a:t>
            </a:r>
          </a:p>
          <a:p>
            <a:pPr marL="407988" lvl="1" indent="-238125" algn="l">
              <a:lnSpc>
                <a:spcPts val="2400"/>
              </a:lnSpc>
              <a:buClr>
                <a:srgbClr val="969696"/>
              </a:buClr>
              <a:buSzPct val="50000"/>
              <a:buFont typeface="Wingdings" pitchFamily="2" charset="2"/>
              <a:buChar char="§"/>
              <a:tabLst>
                <a:tab pos="3946525" algn="l"/>
              </a:tabLst>
            </a:pPr>
            <a:r>
              <a:rPr lang="en-GB" sz="1000">
                <a:solidFill>
                  <a:srgbClr val="000000"/>
                </a:solidFill>
                <a:cs typeface="Arial" charset="0"/>
              </a:rPr>
              <a:t>any of the above criteria can be combined with a category filter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6400800" y="2209800"/>
            <a:ext cx="1828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All documents of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type “DP”</a:t>
            </a:r>
            <a:endParaRPr lang="en-GB" sz="1200" b="1">
              <a:latin typeface="Times New Roman" pitchFamily="18" charset="0"/>
            </a:endParaRPr>
          </a:p>
        </p:txBody>
      </p:sp>
      <p:sp>
        <p:nvSpPr>
          <p:cNvPr id="1261579" name="Rectangle 11"/>
          <p:cNvSpPr>
            <a:spLocks noChangeArrowheads="1"/>
          </p:cNvSpPr>
          <p:nvPr/>
        </p:nvSpPr>
        <p:spPr bwMode="auto">
          <a:xfrm>
            <a:off x="6700838" y="2143125"/>
            <a:ext cx="1452562" cy="533400"/>
          </a:xfrm>
          <a:prstGeom prst="rect">
            <a:avLst/>
          </a:prstGeom>
          <a:noFill/>
          <a:ln w="12700">
            <a:solidFill>
              <a:srgbClr val="CC33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105" name="Rectangle 12"/>
          <p:cNvSpPr>
            <a:spLocks noChangeArrowheads="1"/>
          </p:cNvSpPr>
          <p:nvPr/>
        </p:nvSpPr>
        <p:spPr bwMode="auto">
          <a:xfrm>
            <a:off x="7158038" y="1295400"/>
            <a:ext cx="1909762" cy="762000"/>
          </a:xfrm>
          <a:prstGeom prst="rect">
            <a:avLst/>
          </a:prstGeom>
          <a:noFill/>
          <a:ln w="12700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solidFill>
                  <a:srgbClr val="4C4C98"/>
                </a:solidFill>
                <a:latin typeface="FuturaA Bk BT" pitchFamily="34" charset="0"/>
              </a:rPr>
              <a:t>Note :</a:t>
            </a:r>
            <a:endParaRPr lang="en-GB" sz="1200">
              <a:solidFill>
                <a:srgbClr val="4C4C98"/>
              </a:solidFill>
              <a:latin typeface="FuturaA Bk BT" pitchFamily="34" charset="0"/>
            </a:endParaRP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FuturaA Bk BT" pitchFamily="34" charset="0"/>
              </a:rPr>
              <a:t>Always use </a:t>
            </a:r>
            <a:r>
              <a:rPr lang="en-GB" sz="1200" b="1">
                <a:solidFill>
                  <a:srgbClr val="4C4C98"/>
                </a:solidFill>
                <a:latin typeface="FuturaA Bk BT" pitchFamily="34" charset="0"/>
              </a:rPr>
              <a:t>hyphen</a:t>
            </a:r>
            <a:r>
              <a:rPr lang="en-GB" sz="1200">
                <a:solidFill>
                  <a:srgbClr val="4C4C98"/>
                </a:solidFill>
                <a:latin typeface="FuturaA Bk BT" pitchFamily="34" charset="0"/>
              </a:rPr>
              <a:t>s as 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FuturaA Bk BT" pitchFamily="34" charset="0"/>
              </a:rPr>
              <a:t>separators when entering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FuturaA Bk BT" pitchFamily="34" charset="0"/>
              </a:rPr>
              <a:t>an ALU code</a:t>
            </a:r>
            <a:endParaRPr lang="en-GB" b="1">
              <a:latin typeface="FuturaA Bk BT" pitchFamily="34" charset="0"/>
            </a:endParaRPr>
          </a:p>
        </p:txBody>
      </p:sp>
      <p:graphicFrame>
        <p:nvGraphicFramePr>
          <p:cNvPr id="4098" name="Object 18"/>
          <p:cNvGraphicFramePr>
            <a:graphicFrameLocks noChangeAspect="1"/>
          </p:cNvGraphicFramePr>
          <p:nvPr/>
        </p:nvGraphicFramePr>
        <p:xfrm>
          <a:off x="152400" y="1295400"/>
          <a:ext cx="5076825" cy="2765425"/>
        </p:xfrm>
        <a:graphic>
          <a:graphicData uri="http://schemas.openxmlformats.org/presentationml/2006/ole">
            <p:oleObj spid="_x0000_s4098" name="Bitmap Image" r:id="rId4" imgW="6190476" imgH="3371429" progId="Paint.Picture">
              <p:embed/>
            </p:oleObj>
          </a:graphicData>
        </a:graphic>
      </p:graphicFrame>
      <p:graphicFrame>
        <p:nvGraphicFramePr>
          <p:cNvPr id="4099" name="Object 19"/>
          <p:cNvGraphicFramePr>
            <a:graphicFrameLocks noChangeAspect="1"/>
          </p:cNvGraphicFramePr>
          <p:nvPr/>
        </p:nvGraphicFramePr>
        <p:xfrm>
          <a:off x="228600" y="4495800"/>
          <a:ext cx="5467350" cy="1590675"/>
        </p:xfrm>
        <a:graphic>
          <a:graphicData uri="http://schemas.openxmlformats.org/presentationml/2006/ole">
            <p:oleObj spid="_x0000_s4099" name="Bitmap Image" r:id="rId5" imgW="8345065" imgH="3010320" progId="Paint.Picture">
              <p:embed/>
            </p:oleObj>
          </a:graphicData>
        </a:graphic>
      </p:graphicFrame>
      <p:sp>
        <p:nvSpPr>
          <p:cNvPr id="4106" name="AutoShape 9"/>
          <p:cNvSpPr>
            <a:spLocks noChangeArrowheads="1"/>
          </p:cNvSpPr>
          <p:nvPr/>
        </p:nvSpPr>
        <p:spPr bwMode="auto">
          <a:xfrm>
            <a:off x="3200400" y="3267075"/>
            <a:ext cx="1125538" cy="1304925"/>
          </a:xfrm>
          <a:prstGeom prst="downArrow">
            <a:avLst>
              <a:gd name="adj1" fmla="val 50000"/>
              <a:gd name="adj2" fmla="val 28984"/>
            </a:avLst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Times New Roman" pitchFamily="18" charset="0"/>
              </a:rPr>
              <a:t>Query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Times New Roman" pitchFamily="18" charset="0"/>
              </a:rPr>
              <a:t>Result</a:t>
            </a:r>
            <a:endParaRPr lang="en-GB" sz="1000">
              <a:latin typeface="Times New Roman" pitchFamily="18" charset="0"/>
            </a:endParaRPr>
          </a:p>
        </p:txBody>
      </p:sp>
      <p:sp>
        <p:nvSpPr>
          <p:cNvPr id="4107" name="Line 8"/>
          <p:cNvSpPr>
            <a:spLocks noChangeShapeType="1"/>
          </p:cNvSpPr>
          <p:nvPr/>
        </p:nvSpPr>
        <p:spPr bwMode="auto">
          <a:xfrm flipH="1" flipV="1">
            <a:off x="4648200" y="2438400"/>
            <a:ext cx="2052638" cy="95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Prerequisites</a:t>
            </a:r>
            <a:endParaRPr lang="en-GB" smtClean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175" y="1471613"/>
            <a:ext cx="8316913" cy="2330450"/>
          </a:xfrm>
        </p:spPr>
        <p:txBody>
          <a:bodyPr/>
          <a:lstStyle/>
          <a:p>
            <a:r>
              <a:rPr lang="en-GB" smtClean="0"/>
              <a:t>Basic knowledge of Alcatel-Lucent document management concepts</a:t>
            </a:r>
          </a:p>
          <a:p>
            <a:pPr lvl="1"/>
            <a:r>
              <a:rPr lang="en-GB" smtClean="0"/>
              <a:t>Alcatel-Lucent part numbering and document type indicators</a:t>
            </a:r>
          </a:p>
          <a:p>
            <a:pPr lvl="1"/>
            <a:r>
              <a:rPr lang="en-GB" smtClean="0"/>
              <a:t>Document edition numbering</a:t>
            </a:r>
          </a:p>
          <a:p>
            <a:pPr lvl="1"/>
            <a:r>
              <a:rPr lang="en-GB" smtClean="0"/>
              <a:t>Document states</a:t>
            </a:r>
          </a:p>
          <a:p>
            <a:pPr lvl="1"/>
            <a:r>
              <a:rPr lang="en-GB" smtClean="0"/>
              <a:t>Product control plan and item categories</a:t>
            </a:r>
          </a:p>
          <a:p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 smtClean="0"/>
              <a:t>Web Library - Search a document - string</a:t>
            </a:r>
            <a:endParaRPr lang="en-GB" smtClean="0"/>
          </a:p>
        </p:txBody>
      </p:sp>
      <p:sp>
        <p:nvSpPr>
          <p:cNvPr id="1263620" name="Rectangle 4"/>
          <p:cNvSpPr>
            <a:spLocks noChangeArrowheads="1"/>
          </p:cNvSpPr>
          <p:nvPr/>
        </p:nvSpPr>
        <p:spPr bwMode="auto">
          <a:xfrm>
            <a:off x="6172200" y="3048000"/>
            <a:ext cx="2819400" cy="3048000"/>
          </a:xfrm>
          <a:prstGeom prst="rect">
            <a:avLst/>
          </a:prstGeom>
          <a:noFill/>
          <a:ln w="12700">
            <a:solidFill>
              <a:srgbClr val="9900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126" name="Rectangle 5"/>
          <p:cNvSpPr>
            <a:spLocks noChangeArrowheads="1"/>
          </p:cNvSpPr>
          <p:nvPr/>
        </p:nvSpPr>
        <p:spPr bwMode="auto">
          <a:xfrm>
            <a:off x="6172200" y="3124200"/>
            <a:ext cx="2895600" cy="3200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168275" indent="-168275" algn="l">
              <a:lnSpc>
                <a:spcPct val="60000"/>
              </a:lnSpc>
              <a:spcBef>
                <a:spcPct val="60000"/>
              </a:spcBef>
              <a:buClr>
                <a:schemeClr val="accent1"/>
              </a:buClr>
              <a:buFont typeface="Futura Md BT" pitchFamily="34" charset="0"/>
              <a:buNone/>
              <a:tabLst>
                <a:tab pos="3946525" algn="l"/>
              </a:tabLst>
            </a:pPr>
            <a:r>
              <a:rPr lang="en-GB" sz="1100" b="1" u="sng"/>
              <a:t>Search string:</a:t>
            </a:r>
            <a:r>
              <a:rPr lang="en-GB" sz="1000"/>
              <a:t> enter either</a:t>
            </a:r>
          </a:p>
          <a:p>
            <a:pPr marL="407988" lvl="1" indent="-238125" algn="l">
              <a:lnSpc>
                <a:spcPts val="2400"/>
              </a:lnSpc>
              <a:spcBef>
                <a:spcPct val="50000"/>
              </a:spcBef>
              <a:buClr>
                <a:srgbClr val="969696"/>
              </a:buClr>
              <a:buFont typeface="Wingdings" pitchFamily="2" charset="2"/>
              <a:buChar char="§"/>
              <a:tabLst>
                <a:tab pos="3946525" algn="l"/>
              </a:tabLst>
            </a:pPr>
            <a:r>
              <a:rPr lang="en-GB" sz="1000">
                <a:solidFill>
                  <a:srgbClr val="000000"/>
                </a:solidFill>
                <a:cs typeface="Arial" charset="0"/>
              </a:rPr>
              <a:t>part of the CINS number (e.g. “3EQ-00313”)</a:t>
            </a:r>
          </a:p>
          <a:p>
            <a:pPr marL="407988" lvl="1" indent="-238125" algn="l">
              <a:lnSpc>
                <a:spcPts val="2400"/>
              </a:lnSpc>
              <a:buClr>
                <a:srgbClr val="969696"/>
              </a:buClr>
              <a:buSzPct val="50000"/>
              <a:buFont typeface="Wingdings" pitchFamily="2" charset="2"/>
              <a:buChar char="§"/>
              <a:tabLst>
                <a:tab pos="3946525" algn="l"/>
              </a:tabLst>
            </a:pPr>
            <a:r>
              <a:rPr lang="en-GB" sz="1000">
                <a:solidFill>
                  <a:srgbClr val="000000"/>
                </a:solidFill>
                <a:cs typeface="Arial" charset="0"/>
              </a:rPr>
              <a:t>part of the ALU number using wild cards (e.g.  “3EQ-…..-….-AD…”)</a:t>
            </a:r>
            <a:endParaRPr lang="en-GB" sz="1000" b="1">
              <a:solidFill>
                <a:srgbClr val="000000"/>
              </a:solidFill>
              <a:cs typeface="Arial" charset="0"/>
            </a:endParaRPr>
          </a:p>
          <a:p>
            <a:pPr marL="407988" lvl="1" indent="-238125" algn="l">
              <a:lnSpc>
                <a:spcPts val="2400"/>
              </a:lnSpc>
              <a:buClr>
                <a:srgbClr val="969696"/>
              </a:buClr>
              <a:buSzPct val="50000"/>
              <a:buFont typeface="Wingdings" pitchFamily="2" charset="2"/>
              <a:buChar char="§"/>
              <a:tabLst>
                <a:tab pos="3946525" algn="l"/>
              </a:tabLst>
            </a:pPr>
            <a:r>
              <a:rPr lang="en-GB" sz="1000" b="1">
                <a:solidFill>
                  <a:srgbClr val="000000"/>
                </a:solidFill>
                <a:cs typeface="Arial" charset="0"/>
              </a:rPr>
              <a:t>part of  title or author or keywords of document (e.g. “Index”, Category “PRL”)</a:t>
            </a:r>
          </a:p>
          <a:p>
            <a:pPr marL="407988" lvl="1" indent="-238125" algn="l">
              <a:lnSpc>
                <a:spcPts val="2400"/>
              </a:lnSpc>
              <a:buClr>
                <a:srgbClr val="969696"/>
              </a:buClr>
              <a:buSzPct val="50000"/>
              <a:buFont typeface="Wingdings" pitchFamily="2" charset="2"/>
              <a:buChar char="§"/>
              <a:tabLst>
                <a:tab pos="3946525" algn="l"/>
              </a:tabLst>
            </a:pPr>
            <a:r>
              <a:rPr lang="en-GB" sz="1000">
                <a:solidFill>
                  <a:srgbClr val="000000"/>
                </a:solidFill>
                <a:cs typeface="Arial" charset="0"/>
              </a:rPr>
              <a:t>any of the above criteria can be combined with a category filter</a:t>
            </a:r>
          </a:p>
        </p:txBody>
      </p:sp>
      <p:sp>
        <p:nvSpPr>
          <p:cNvPr id="5127" name="Rectangle 10"/>
          <p:cNvSpPr>
            <a:spLocks noChangeArrowheads="1"/>
          </p:cNvSpPr>
          <p:nvPr/>
        </p:nvSpPr>
        <p:spPr bwMode="auto">
          <a:xfrm>
            <a:off x="6700838" y="1219200"/>
            <a:ext cx="2290762" cy="990600"/>
          </a:xfrm>
          <a:prstGeom prst="rect">
            <a:avLst/>
          </a:prstGeom>
          <a:noFill/>
          <a:ln w="12700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String “M0” in title,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author, keyword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In case of search on author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use no spaces and all lower cases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when typing the name.</a:t>
            </a:r>
          </a:p>
        </p:txBody>
      </p:sp>
      <p:sp>
        <p:nvSpPr>
          <p:cNvPr id="5128" name="Rectangle 12"/>
          <p:cNvSpPr>
            <a:spLocks noChangeArrowheads="1"/>
          </p:cNvSpPr>
          <p:nvPr/>
        </p:nvSpPr>
        <p:spPr bwMode="auto">
          <a:xfrm>
            <a:off x="6777038" y="2286000"/>
            <a:ext cx="1757362" cy="600075"/>
          </a:xfrm>
          <a:prstGeom prst="rect">
            <a:avLst/>
          </a:prstGeom>
          <a:solidFill>
            <a:schemeClr val="bg1"/>
          </a:solidFill>
          <a:ln w="12700">
            <a:solidFill>
              <a:srgbClr val="99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Filter: only docs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with category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ADSL/MA</a:t>
            </a:r>
            <a:endParaRPr lang="en-GB" sz="1000" b="1">
              <a:solidFill>
                <a:srgbClr val="4C4C98"/>
              </a:solidFill>
              <a:latin typeface="Times New Roman" pitchFamily="18" charset="0"/>
            </a:endParaRPr>
          </a:p>
        </p:txBody>
      </p:sp>
      <p:graphicFrame>
        <p:nvGraphicFramePr>
          <p:cNvPr id="5122" name="Object 16"/>
          <p:cNvGraphicFramePr>
            <a:graphicFrameLocks noChangeAspect="1"/>
          </p:cNvGraphicFramePr>
          <p:nvPr/>
        </p:nvGraphicFramePr>
        <p:xfrm>
          <a:off x="228600" y="4191000"/>
          <a:ext cx="5795963" cy="1905000"/>
        </p:xfrm>
        <a:graphic>
          <a:graphicData uri="http://schemas.openxmlformats.org/presentationml/2006/ole">
            <p:oleObj spid="_x0000_s5122" name="Bitmap Image" r:id="rId4" imgW="8695238" imgH="2857899" progId="Paint.Picture">
              <p:embed/>
            </p:oleObj>
          </a:graphicData>
        </a:graphic>
      </p:graphicFrame>
      <p:graphicFrame>
        <p:nvGraphicFramePr>
          <p:cNvPr id="5123" name="Object 17"/>
          <p:cNvGraphicFramePr>
            <a:graphicFrameLocks noChangeAspect="1"/>
          </p:cNvGraphicFramePr>
          <p:nvPr/>
        </p:nvGraphicFramePr>
        <p:xfrm>
          <a:off x="152400" y="1295400"/>
          <a:ext cx="4876800" cy="2767013"/>
        </p:xfrm>
        <a:graphic>
          <a:graphicData uri="http://schemas.openxmlformats.org/presentationml/2006/ole">
            <p:oleObj spid="_x0000_s5123" name="Bitmap Image" r:id="rId5" imgW="6076190" imgH="3448531" progId="Paint.Picture">
              <p:embed/>
            </p:oleObj>
          </a:graphicData>
        </a:graphic>
      </p:graphicFrame>
      <p:sp>
        <p:nvSpPr>
          <p:cNvPr id="5129" name="AutoShape 8"/>
          <p:cNvSpPr>
            <a:spLocks noChangeArrowheads="1"/>
          </p:cNvSpPr>
          <p:nvPr/>
        </p:nvSpPr>
        <p:spPr bwMode="auto">
          <a:xfrm>
            <a:off x="3048000" y="2819400"/>
            <a:ext cx="1125538" cy="1524000"/>
          </a:xfrm>
          <a:prstGeom prst="downArrow">
            <a:avLst>
              <a:gd name="adj1" fmla="val 50000"/>
              <a:gd name="adj2" fmla="val 33850"/>
            </a:avLst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Times New Roman" pitchFamily="18" charset="0"/>
              </a:rPr>
              <a:t>Query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Times New Roman" pitchFamily="18" charset="0"/>
              </a:rPr>
              <a:t>Result</a:t>
            </a:r>
            <a:endParaRPr lang="en-GB" sz="1000">
              <a:latin typeface="Times New Roman" pitchFamily="18" charset="0"/>
            </a:endParaRPr>
          </a:p>
        </p:txBody>
      </p:sp>
      <p:sp>
        <p:nvSpPr>
          <p:cNvPr id="5130" name="Line 7"/>
          <p:cNvSpPr>
            <a:spLocks noChangeShapeType="1"/>
          </p:cNvSpPr>
          <p:nvPr/>
        </p:nvSpPr>
        <p:spPr bwMode="auto">
          <a:xfrm flipH="1">
            <a:off x="3886200" y="1600200"/>
            <a:ext cx="2819400" cy="762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1" name="Line 11"/>
          <p:cNvSpPr>
            <a:spLocks noChangeShapeType="1"/>
          </p:cNvSpPr>
          <p:nvPr/>
        </p:nvSpPr>
        <p:spPr bwMode="auto">
          <a:xfrm flipH="1" flipV="1">
            <a:off x="4876800" y="2590800"/>
            <a:ext cx="1905000" cy="76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Web Library - Search Results - Navigation </a:t>
            </a:r>
          </a:p>
        </p:txBody>
      </p:sp>
      <p:sp>
        <p:nvSpPr>
          <p:cNvPr id="6148" name="Text Box 1027"/>
          <p:cNvSpPr txBox="1">
            <a:spLocks noChangeArrowheads="1"/>
          </p:cNvSpPr>
          <p:nvPr/>
        </p:nvSpPr>
        <p:spPr bwMode="auto">
          <a:xfrm>
            <a:off x="4953000" y="4267200"/>
            <a:ext cx="3525838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 b="1">
                <a:solidFill>
                  <a:schemeClr val="accent1"/>
                </a:solidFill>
                <a:latin typeface="Times New Roman" pitchFamily="18" charset="0"/>
              </a:rPr>
              <a:t>Opens immediately the </a:t>
            </a:r>
            <a:r>
              <a:rPr lang="en-GB" sz="1400" b="1" u="sng">
                <a:solidFill>
                  <a:schemeClr val="accent1"/>
                </a:solidFill>
                <a:latin typeface="Times New Roman" pitchFamily="18" charset="0"/>
              </a:rPr>
              <a:t>last Released</a:t>
            </a:r>
            <a:r>
              <a:rPr lang="en-GB" sz="1400" b="1">
                <a:solidFill>
                  <a:schemeClr val="accent1"/>
                </a:solidFill>
                <a:latin typeface="Times New Roman" pitchFamily="18" charset="0"/>
              </a:rPr>
              <a:t> edition</a:t>
            </a:r>
          </a:p>
        </p:txBody>
      </p:sp>
      <p:sp>
        <p:nvSpPr>
          <p:cNvPr id="6149" name="Text Box 1028"/>
          <p:cNvSpPr txBox="1">
            <a:spLocks noChangeArrowheads="1"/>
          </p:cNvSpPr>
          <p:nvPr/>
        </p:nvSpPr>
        <p:spPr bwMode="auto">
          <a:xfrm>
            <a:off x="44450" y="4292600"/>
            <a:ext cx="23177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 b="1">
                <a:solidFill>
                  <a:schemeClr val="accent1"/>
                </a:solidFill>
                <a:latin typeface="Times New Roman" pitchFamily="18" charset="0"/>
              </a:rPr>
              <a:t>Shows the </a:t>
            </a:r>
            <a:r>
              <a:rPr lang="en-GB" sz="1400" b="1" u="sng">
                <a:solidFill>
                  <a:schemeClr val="accent1"/>
                </a:solidFill>
                <a:latin typeface="Times New Roman" pitchFamily="18" charset="0"/>
              </a:rPr>
              <a:t>Reader Info</a:t>
            </a:r>
            <a:r>
              <a:rPr lang="en-GB" sz="1400" b="1">
                <a:solidFill>
                  <a:schemeClr val="accent1"/>
                </a:solidFill>
                <a:latin typeface="Times New Roman" pitchFamily="18" charset="0"/>
              </a:rPr>
              <a:t> Page</a:t>
            </a:r>
            <a:endParaRPr lang="en-GB" b="1">
              <a:latin typeface="Times New Roman" pitchFamily="18" charset="0"/>
            </a:endParaRPr>
          </a:p>
        </p:txBody>
      </p:sp>
      <p:pic>
        <p:nvPicPr>
          <p:cNvPr id="6150" name="Picture 103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4648200"/>
            <a:ext cx="4495800" cy="1490663"/>
          </a:xfrm>
          <a:prstGeom prst="rect">
            <a:avLst/>
          </a:prstGeom>
          <a:noFill/>
          <a:ln w="12700">
            <a:solidFill>
              <a:srgbClr val="009900"/>
            </a:solidFill>
            <a:miter lim="800000"/>
            <a:headEnd/>
            <a:tailEnd/>
          </a:ln>
        </p:spPr>
      </p:pic>
      <p:pic>
        <p:nvPicPr>
          <p:cNvPr id="6151" name="Picture 103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0" y="4648200"/>
            <a:ext cx="3124200" cy="1474788"/>
          </a:xfrm>
          <a:prstGeom prst="rect">
            <a:avLst/>
          </a:prstGeom>
          <a:noFill/>
          <a:ln w="12700">
            <a:solidFill>
              <a:srgbClr val="009900"/>
            </a:solidFill>
            <a:miter lim="800000"/>
            <a:headEnd/>
            <a:tailEnd/>
          </a:ln>
        </p:spPr>
      </p:pic>
      <p:sp>
        <p:nvSpPr>
          <p:cNvPr id="1265674" name="Rectangle 1034"/>
          <p:cNvSpPr>
            <a:spLocks noChangeArrowheads="1"/>
          </p:cNvSpPr>
          <p:nvPr/>
        </p:nvSpPr>
        <p:spPr bwMode="auto">
          <a:xfrm>
            <a:off x="44450" y="4267200"/>
            <a:ext cx="2393950" cy="304800"/>
          </a:xfrm>
          <a:prstGeom prst="rect">
            <a:avLst/>
          </a:prstGeom>
          <a:noFill/>
          <a:ln w="12700">
            <a:solidFill>
              <a:srgbClr val="9900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65675" name="Rectangle 1035"/>
          <p:cNvSpPr>
            <a:spLocks noChangeArrowheads="1"/>
          </p:cNvSpPr>
          <p:nvPr/>
        </p:nvSpPr>
        <p:spPr bwMode="auto">
          <a:xfrm>
            <a:off x="4953000" y="4267200"/>
            <a:ext cx="3886200" cy="304800"/>
          </a:xfrm>
          <a:prstGeom prst="rect">
            <a:avLst/>
          </a:prstGeom>
          <a:noFill/>
          <a:ln w="12700">
            <a:solidFill>
              <a:srgbClr val="9900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154" name="Oval 1037"/>
          <p:cNvSpPr>
            <a:spLocks noChangeArrowheads="1"/>
          </p:cNvSpPr>
          <p:nvPr/>
        </p:nvSpPr>
        <p:spPr bwMode="auto">
          <a:xfrm>
            <a:off x="3124200" y="5029200"/>
            <a:ext cx="1689100" cy="914400"/>
          </a:xfrm>
          <a:prstGeom prst="ellipse">
            <a:avLst/>
          </a:prstGeom>
          <a:solidFill>
            <a:srgbClr val="CCCC00"/>
          </a:solidFill>
          <a:ln w="28575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5" name="Text Box 1038"/>
          <p:cNvSpPr txBox="1">
            <a:spLocks noChangeArrowheads="1"/>
          </p:cNvSpPr>
          <p:nvPr/>
        </p:nvSpPr>
        <p:spPr bwMode="auto">
          <a:xfrm>
            <a:off x="3200400" y="5257800"/>
            <a:ext cx="14922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Times New Roman" pitchFamily="18" charset="0"/>
              </a:rPr>
              <a:t>See next slide</a:t>
            </a:r>
          </a:p>
        </p:txBody>
      </p:sp>
      <p:graphicFrame>
        <p:nvGraphicFramePr>
          <p:cNvPr id="6146" name="Object 2048"/>
          <p:cNvGraphicFramePr>
            <a:graphicFrameLocks noChangeAspect="1"/>
          </p:cNvGraphicFramePr>
          <p:nvPr/>
        </p:nvGraphicFramePr>
        <p:xfrm>
          <a:off x="990600" y="1295400"/>
          <a:ext cx="4800600" cy="2655888"/>
        </p:xfrm>
        <a:graphic>
          <a:graphicData uri="http://schemas.openxmlformats.org/presentationml/2006/ole">
            <p:oleObj spid="_x0000_s6146" name="Bitmap Image" r:id="rId6" imgW="6095238" imgH="3371429" progId="Paint.Picture">
              <p:embed/>
            </p:oleObj>
          </a:graphicData>
        </a:graphic>
      </p:graphicFrame>
      <p:pic>
        <p:nvPicPr>
          <p:cNvPr id="6156" name="Picture 103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81200" y="3652838"/>
            <a:ext cx="4953000" cy="538162"/>
          </a:xfrm>
          <a:prstGeom prst="rect">
            <a:avLst/>
          </a:prstGeom>
          <a:noFill/>
          <a:ln w="12700">
            <a:solidFill>
              <a:srgbClr val="009900"/>
            </a:solidFill>
            <a:miter lim="800000"/>
            <a:headEnd/>
            <a:tailEnd/>
          </a:ln>
        </p:spPr>
      </p:pic>
      <p:sp>
        <p:nvSpPr>
          <p:cNvPr id="6157" name="AutoShape 1040"/>
          <p:cNvSpPr>
            <a:spLocks noChangeArrowheads="1"/>
          </p:cNvSpPr>
          <p:nvPr/>
        </p:nvSpPr>
        <p:spPr bwMode="auto">
          <a:xfrm>
            <a:off x="3048000" y="2743200"/>
            <a:ext cx="1123950" cy="9906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99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Times New Roman" pitchFamily="18" charset="0"/>
              </a:rPr>
              <a:t>Query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Times New Roman" pitchFamily="18" charset="0"/>
              </a:rPr>
              <a:t>Result</a:t>
            </a:r>
            <a:endParaRPr lang="en-GB" sz="1000">
              <a:latin typeface="Times New Roman" pitchFamily="18" charset="0"/>
            </a:endParaRPr>
          </a:p>
        </p:txBody>
      </p:sp>
      <p:sp>
        <p:nvSpPr>
          <p:cNvPr id="6158" name="Line 1033"/>
          <p:cNvSpPr>
            <a:spLocks noChangeShapeType="1"/>
          </p:cNvSpPr>
          <p:nvPr/>
        </p:nvSpPr>
        <p:spPr bwMode="auto">
          <a:xfrm flipH="1">
            <a:off x="914400" y="4114800"/>
            <a:ext cx="1295400" cy="152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9" name="Line 1036"/>
          <p:cNvSpPr>
            <a:spLocks noChangeShapeType="1"/>
          </p:cNvSpPr>
          <p:nvPr/>
        </p:nvSpPr>
        <p:spPr bwMode="auto">
          <a:xfrm>
            <a:off x="3657600" y="4114800"/>
            <a:ext cx="1371600" cy="381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 smtClean="0"/>
              <a:t>Web Library Overview - Major Features for </a:t>
            </a:r>
            <a:r>
              <a:rPr lang="en-GB" sz="1600" b="1" smtClean="0"/>
              <a:t>Readers</a:t>
            </a:r>
            <a:endParaRPr lang="en-GB" b="1" smtClean="0">
              <a:solidFill>
                <a:srgbClr val="00FF00"/>
              </a:solidFill>
            </a:endParaRPr>
          </a:p>
        </p:txBody>
      </p:sp>
      <p:sp>
        <p:nvSpPr>
          <p:cNvPr id="7065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523288" cy="4567238"/>
          </a:xfrm>
        </p:spPr>
        <p:txBody>
          <a:bodyPr/>
          <a:lstStyle/>
          <a:p>
            <a:pPr>
              <a:lnSpc>
                <a:spcPct val="95000"/>
              </a:lnSpc>
              <a:buFont typeface="Futura Md BT" pitchFamily="34" charset="0"/>
              <a:buNone/>
            </a:pPr>
            <a:r>
              <a:rPr lang="en-GB" sz="1300" b="1" smtClean="0"/>
              <a:t>Now that we can find a document, we will explain features important for Readers</a:t>
            </a:r>
            <a:endParaRPr lang="en-GB" sz="1300" smtClean="0"/>
          </a:p>
          <a:p>
            <a:pPr>
              <a:lnSpc>
                <a:spcPct val="95000"/>
              </a:lnSpc>
            </a:pPr>
            <a:r>
              <a:rPr lang="en-GB" sz="1300" b="1" u="sng" smtClean="0"/>
              <a:t>Reader Info Page</a:t>
            </a:r>
          </a:p>
          <a:p>
            <a:pPr lvl="1">
              <a:lnSpc>
                <a:spcPct val="95000"/>
              </a:lnSpc>
              <a:buFont typeface="Wingdings" pitchFamily="2" charset="2"/>
              <a:buNone/>
            </a:pPr>
            <a:r>
              <a:rPr lang="en-GB" sz="1200" b="1" smtClean="0"/>
              <a:t>Uniform panel for each document with as menu buttons :</a:t>
            </a:r>
            <a:endParaRPr lang="en-GB" sz="1200" smtClean="0"/>
          </a:p>
          <a:p>
            <a:pPr lvl="1">
              <a:lnSpc>
                <a:spcPct val="95000"/>
              </a:lnSpc>
            </a:pPr>
            <a:r>
              <a:rPr lang="en-GB" sz="1200" b="1" smtClean="0"/>
              <a:t>Read</a:t>
            </a:r>
            <a:r>
              <a:rPr lang="en-GB" sz="1200" smtClean="0"/>
              <a:t> a version of the document</a:t>
            </a:r>
          </a:p>
          <a:p>
            <a:pPr lvl="1">
              <a:lnSpc>
                <a:spcPct val="95000"/>
              </a:lnSpc>
            </a:pPr>
            <a:r>
              <a:rPr lang="en-GB" sz="1200" b="1" smtClean="0"/>
              <a:t>Comment</a:t>
            </a:r>
            <a:r>
              <a:rPr lang="en-GB" sz="1200" smtClean="0"/>
              <a:t> (review and approval support)</a:t>
            </a:r>
          </a:p>
          <a:p>
            <a:pPr lvl="2">
              <a:lnSpc>
                <a:spcPct val="95000"/>
              </a:lnSpc>
            </a:pPr>
            <a:r>
              <a:rPr lang="en-GB" sz="1000" smtClean="0"/>
              <a:t>Submit a comment to the document (author is automatically notified by email)</a:t>
            </a:r>
          </a:p>
          <a:p>
            <a:pPr lvl="2">
              <a:lnSpc>
                <a:spcPct val="95000"/>
              </a:lnSpc>
            </a:pPr>
            <a:r>
              <a:rPr lang="en-GB" sz="1000" smtClean="0"/>
              <a:t>View all available comments to the document</a:t>
            </a:r>
          </a:p>
          <a:p>
            <a:pPr lvl="2">
              <a:lnSpc>
                <a:spcPct val="95000"/>
              </a:lnSpc>
            </a:pPr>
            <a:r>
              <a:rPr lang="en-GB" sz="1000" smtClean="0"/>
              <a:t>View metrics of number of comments </a:t>
            </a:r>
          </a:p>
          <a:p>
            <a:pPr lvl="1">
              <a:lnSpc>
                <a:spcPct val="95000"/>
              </a:lnSpc>
            </a:pPr>
            <a:r>
              <a:rPr lang="en-GB" sz="1200" smtClean="0"/>
              <a:t>View </a:t>
            </a:r>
            <a:r>
              <a:rPr lang="en-GB" sz="1200" b="1" smtClean="0"/>
              <a:t>history</a:t>
            </a:r>
            <a:r>
              <a:rPr lang="en-GB" sz="1200" smtClean="0"/>
              <a:t> of document</a:t>
            </a:r>
          </a:p>
          <a:p>
            <a:pPr>
              <a:lnSpc>
                <a:spcPct val="95000"/>
              </a:lnSpc>
            </a:pPr>
            <a:r>
              <a:rPr lang="en-GB" sz="1300" b="1" u="sng" smtClean="0"/>
              <a:t>Features of HTML-documents</a:t>
            </a:r>
            <a:endParaRPr lang="en-GB" sz="1300" smtClean="0"/>
          </a:p>
          <a:p>
            <a:pPr lvl="1">
              <a:lnSpc>
                <a:spcPct val="95000"/>
              </a:lnSpc>
              <a:buFont typeface="Wingdings" pitchFamily="2" charset="2"/>
              <a:buNone/>
            </a:pPr>
            <a:r>
              <a:rPr lang="en-GB" sz="1200" b="1" smtClean="0"/>
              <a:t>HTML documents are formatted dynamically from the HTML source</a:t>
            </a:r>
          </a:p>
          <a:p>
            <a:pPr lvl="1">
              <a:lnSpc>
                <a:spcPct val="95000"/>
              </a:lnSpc>
              <a:buFont typeface="Wingdings" pitchFamily="2" charset="2"/>
              <a:buNone/>
            </a:pPr>
            <a:r>
              <a:rPr lang="en-GB" sz="1200" smtClean="0"/>
              <a:t>Following is automatically generated at display time</a:t>
            </a:r>
          </a:p>
          <a:p>
            <a:pPr lvl="2">
              <a:lnSpc>
                <a:spcPct val="95000"/>
              </a:lnSpc>
            </a:pPr>
            <a:r>
              <a:rPr lang="en-GB" sz="1000" smtClean="0"/>
              <a:t>Document Header (same look and feel)</a:t>
            </a:r>
          </a:p>
          <a:p>
            <a:pPr lvl="2">
              <a:lnSpc>
                <a:spcPct val="95000"/>
              </a:lnSpc>
            </a:pPr>
            <a:r>
              <a:rPr lang="en-GB" sz="1000" smtClean="0"/>
              <a:t>Table of Contents (chapter numbering and contents list)</a:t>
            </a:r>
          </a:p>
          <a:p>
            <a:pPr lvl="2">
              <a:lnSpc>
                <a:spcPct val="95000"/>
              </a:lnSpc>
            </a:pPr>
            <a:r>
              <a:rPr lang="en-GB" sz="1000" smtClean="0"/>
              <a:t>Hyperlinks to documents with the CINS-number (e.g. 3EQ-00344-AAAA-QMAAA) </a:t>
            </a:r>
          </a:p>
          <a:p>
            <a:pPr lvl="2">
              <a:lnSpc>
                <a:spcPct val="95000"/>
              </a:lnSpc>
            </a:pPr>
            <a:r>
              <a:rPr lang="en-GB" sz="1000" smtClean="0"/>
              <a:t>A section “References” to the CINS-numbered documents</a:t>
            </a:r>
          </a:p>
          <a:p>
            <a:pPr lvl="2">
              <a:lnSpc>
                <a:spcPct val="95000"/>
              </a:lnSpc>
            </a:pPr>
            <a:r>
              <a:rPr lang="en-GB" sz="1000" smtClean="0"/>
              <a:t>A Glossary of abbreviations and hyperlinks to their descriptions</a:t>
            </a:r>
          </a:p>
          <a:p>
            <a:pPr lvl="2">
              <a:lnSpc>
                <a:spcPct val="95000"/>
              </a:lnSpc>
            </a:pPr>
            <a:r>
              <a:rPr lang="en-GB" sz="1000" smtClean="0"/>
              <a:t>Hyperlinks to DDTS tickets and CHARTS forms</a:t>
            </a:r>
          </a:p>
        </p:txBody>
      </p:sp>
      <p:grpSp>
        <p:nvGrpSpPr>
          <p:cNvPr id="70660" name="Group 1028"/>
          <p:cNvGrpSpPr>
            <a:grpSpLocks/>
          </p:cNvGrpSpPr>
          <p:nvPr/>
        </p:nvGrpSpPr>
        <p:grpSpPr bwMode="auto">
          <a:xfrm>
            <a:off x="3124200" y="3276600"/>
            <a:ext cx="5715000" cy="581025"/>
            <a:chOff x="960" y="3648"/>
            <a:chExt cx="3600" cy="366"/>
          </a:xfrm>
        </p:grpSpPr>
        <p:sp>
          <p:nvSpPr>
            <p:cNvPr id="1267717" name="Text Box 1029"/>
            <p:cNvSpPr txBox="1">
              <a:spLocks noChangeArrowheads="1"/>
            </p:cNvSpPr>
            <p:nvPr/>
          </p:nvSpPr>
          <p:spPr bwMode="auto">
            <a:xfrm>
              <a:off x="1008" y="3648"/>
              <a:ext cx="3537" cy="36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  <a:defRPr/>
              </a:pPr>
              <a:r>
                <a:rPr lang="en-GB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First we will explain the menu buttons of the Reader Info Page</a:t>
              </a:r>
              <a:endParaRPr lang="en-GB">
                <a:latin typeface="Times New Roman" pitchFamily="18" charset="0"/>
              </a:endParaRPr>
            </a:p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  <a:defRPr/>
              </a:pPr>
              <a:endParaRPr lang="en-GB" b="1">
                <a:latin typeface="FuturaA Bk BT" pitchFamily="34" charset="0"/>
              </a:endParaRPr>
            </a:p>
          </p:txBody>
        </p:sp>
        <p:sp>
          <p:nvSpPr>
            <p:cNvPr id="1267718" name="Rectangle 1030"/>
            <p:cNvSpPr>
              <a:spLocks noChangeArrowheads="1"/>
            </p:cNvSpPr>
            <p:nvPr/>
          </p:nvSpPr>
          <p:spPr bwMode="auto">
            <a:xfrm>
              <a:off x="960" y="3648"/>
              <a:ext cx="3600" cy="192"/>
            </a:xfrm>
            <a:prstGeom prst="rect">
              <a:avLst/>
            </a:prstGeom>
            <a:noFill/>
            <a:ln w="12700">
              <a:solidFill>
                <a:srgbClr val="CC3300"/>
              </a:solidFill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1026"/>
          <p:cNvSpPr txBox="1">
            <a:spLocks noChangeArrowheads="1"/>
          </p:cNvSpPr>
          <p:nvPr/>
        </p:nvSpPr>
        <p:spPr bwMode="auto">
          <a:xfrm>
            <a:off x="477838" y="4343400"/>
            <a:ext cx="1655762" cy="652463"/>
          </a:xfrm>
          <a:prstGeom prst="rect">
            <a:avLst/>
          </a:prstGeom>
          <a:noFill/>
          <a:ln w="12700">
            <a:solidFill>
              <a:srgbClr val="CC33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Opens</a:t>
            </a:r>
            <a:r>
              <a:rPr lang="en-GB" sz="1200">
                <a:solidFill>
                  <a:schemeClr val="accent1"/>
                </a:solidFill>
                <a:latin typeface="Times New Roman" pitchFamily="18" charset="0"/>
              </a:rPr>
              <a:t> </a:t>
            </a:r>
            <a:r>
              <a:rPr lang="en-GB" sz="1200" u="sng">
                <a:solidFill>
                  <a:srgbClr val="FF6600"/>
                </a:solidFill>
                <a:latin typeface="Times New Roman" pitchFamily="18" charset="0"/>
              </a:rPr>
              <a:t>Comments</a:t>
            </a:r>
            <a:r>
              <a:rPr lang="en-GB" sz="1200" u="sng">
                <a:solidFill>
                  <a:schemeClr val="accent1"/>
                </a:solidFill>
                <a:latin typeface="Times New Roman" pitchFamily="18" charset="0"/>
              </a:rPr>
              <a:t> </a:t>
            </a:r>
            <a:r>
              <a:rPr lang="en-GB" sz="1200" u="sng">
                <a:solidFill>
                  <a:srgbClr val="4C4C98"/>
                </a:solidFill>
                <a:latin typeface="Times New Roman" pitchFamily="18" charset="0"/>
              </a:rPr>
              <a:t>panel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as registered users or 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as guest</a:t>
            </a:r>
            <a:endParaRPr lang="en-GB" sz="2400">
              <a:solidFill>
                <a:srgbClr val="4C4C98"/>
              </a:solidFill>
              <a:latin typeface="Times New Roman" pitchFamily="18" charset="0"/>
            </a:endParaRPr>
          </a:p>
        </p:txBody>
      </p:sp>
      <p:sp>
        <p:nvSpPr>
          <p:cNvPr id="7172" name="Text Box 1027"/>
          <p:cNvSpPr txBox="1">
            <a:spLocks noChangeArrowheads="1"/>
          </p:cNvSpPr>
          <p:nvPr/>
        </p:nvSpPr>
        <p:spPr bwMode="auto">
          <a:xfrm>
            <a:off x="3962400" y="5562600"/>
            <a:ext cx="2736850" cy="469900"/>
          </a:xfrm>
          <a:prstGeom prst="rect">
            <a:avLst/>
          </a:prstGeom>
          <a:noFill/>
          <a:ln w="12700">
            <a:solidFill>
              <a:srgbClr val="CC33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Shows</a:t>
            </a:r>
            <a:r>
              <a:rPr lang="en-GB" sz="1200">
                <a:solidFill>
                  <a:schemeClr val="accent1"/>
                </a:solidFill>
                <a:latin typeface="Times New Roman" pitchFamily="18" charset="0"/>
              </a:rPr>
              <a:t> </a:t>
            </a:r>
            <a:r>
              <a:rPr lang="en-GB" sz="1200">
                <a:solidFill>
                  <a:srgbClr val="FF6600"/>
                </a:solidFill>
                <a:latin typeface="Times New Roman" pitchFamily="18" charset="0"/>
              </a:rPr>
              <a:t>Comments</a:t>
            </a:r>
            <a:r>
              <a:rPr lang="en-GB" sz="1200">
                <a:solidFill>
                  <a:schemeClr val="accent1"/>
                </a:solidFill>
                <a:latin typeface="Times New Roman" pitchFamily="18" charset="0"/>
              </a:rPr>
              <a:t> </a:t>
            </a: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given to this document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(all editions;  open, closed comments)</a:t>
            </a:r>
            <a:endParaRPr lang="en-GB" sz="2400">
              <a:solidFill>
                <a:schemeClr val="accent1"/>
              </a:solidFill>
              <a:latin typeface="Times New Roman" pitchFamily="18" charset="0"/>
            </a:endParaRPr>
          </a:p>
        </p:txBody>
      </p:sp>
      <p:grpSp>
        <p:nvGrpSpPr>
          <p:cNvPr id="7173" name="Group 1031"/>
          <p:cNvGrpSpPr>
            <a:grpSpLocks/>
          </p:cNvGrpSpPr>
          <p:nvPr/>
        </p:nvGrpSpPr>
        <p:grpSpPr bwMode="auto">
          <a:xfrm>
            <a:off x="914400" y="4953000"/>
            <a:ext cx="1689100" cy="914400"/>
            <a:chOff x="144" y="2976"/>
            <a:chExt cx="1064" cy="576"/>
          </a:xfrm>
        </p:grpSpPr>
        <p:sp>
          <p:nvSpPr>
            <p:cNvPr id="7194" name="Oval 1032"/>
            <p:cNvSpPr>
              <a:spLocks noChangeArrowheads="1"/>
            </p:cNvSpPr>
            <p:nvPr/>
          </p:nvSpPr>
          <p:spPr bwMode="auto">
            <a:xfrm>
              <a:off x="144" y="2976"/>
              <a:ext cx="1064" cy="576"/>
            </a:xfrm>
            <a:prstGeom prst="ellipse">
              <a:avLst/>
            </a:prstGeom>
            <a:solidFill>
              <a:srgbClr val="CCCC00"/>
            </a:solidFill>
            <a:ln w="28575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5" name="Text Box 1033"/>
            <p:cNvSpPr txBox="1">
              <a:spLocks noChangeArrowheads="1"/>
            </p:cNvSpPr>
            <p:nvPr/>
          </p:nvSpPr>
          <p:spPr bwMode="auto">
            <a:xfrm>
              <a:off x="223" y="3053"/>
              <a:ext cx="878" cy="36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GB" b="1">
                  <a:latin typeface="Times New Roman" pitchFamily="18" charset="0"/>
                </a:rPr>
                <a:t>See section on</a:t>
              </a:r>
            </a:p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GB" b="1">
                  <a:latin typeface="Times New Roman" pitchFamily="18" charset="0"/>
                </a:rPr>
                <a:t>Review</a:t>
              </a:r>
              <a:endParaRPr lang="en-GB" sz="1800" b="1">
                <a:latin typeface="Times New Roman" pitchFamily="18" charset="0"/>
              </a:endParaRPr>
            </a:p>
          </p:txBody>
        </p:sp>
      </p:grpSp>
      <p:sp>
        <p:nvSpPr>
          <p:cNvPr id="7174" name="Text Box 1038"/>
          <p:cNvSpPr txBox="1">
            <a:spLocks noChangeArrowheads="1"/>
          </p:cNvSpPr>
          <p:nvPr/>
        </p:nvSpPr>
        <p:spPr bwMode="auto">
          <a:xfrm>
            <a:off x="2487613" y="1312863"/>
            <a:ext cx="1185862" cy="287337"/>
          </a:xfrm>
          <a:prstGeom prst="rect">
            <a:avLst/>
          </a:prstGeom>
          <a:noFill/>
          <a:ln w="12700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Word document</a:t>
            </a:r>
            <a:endParaRPr lang="en-GB" sz="2400">
              <a:latin typeface="Times New Roman" pitchFamily="18" charset="0"/>
            </a:endParaRPr>
          </a:p>
        </p:txBody>
      </p:sp>
      <p:sp>
        <p:nvSpPr>
          <p:cNvPr id="7175" name="Text Box 1039"/>
          <p:cNvSpPr txBox="1">
            <a:spLocks noChangeArrowheads="1"/>
          </p:cNvSpPr>
          <p:nvPr/>
        </p:nvSpPr>
        <p:spPr bwMode="auto">
          <a:xfrm>
            <a:off x="5299075" y="1295400"/>
            <a:ext cx="1787525" cy="287338"/>
          </a:xfrm>
          <a:prstGeom prst="rect">
            <a:avLst/>
          </a:prstGeom>
          <a:noFill/>
          <a:ln w="12700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Title as entered in Weblib</a:t>
            </a:r>
            <a:endParaRPr lang="en-GB" sz="2400">
              <a:latin typeface="Times New Roman" pitchFamily="18" charset="0"/>
            </a:endParaRPr>
          </a:p>
        </p:txBody>
      </p:sp>
      <p:sp>
        <p:nvSpPr>
          <p:cNvPr id="7176" name="Rectangle 104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 smtClean="0"/>
              <a:t>Web Library - Reader’s Info page</a:t>
            </a:r>
            <a:endParaRPr lang="en-GB" smtClean="0"/>
          </a:p>
        </p:txBody>
      </p:sp>
      <p:sp>
        <p:nvSpPr>
          <p:cNvPr id="7177" name="Text Box 1046"/>
          <p:cNvSpPr txBox="1">
            <a:spLocks noChangeArrowheads="1"/>
          </p:cNvSpPr>
          <p:nvPr/>
        </p:nvSpPr>
        <p:spPr bwMode="auto">
          <a:xfrm>
            <a:off x="76200" y="2895600"/>
            <a:ext cx="2122488" cy="1200150"/>
          </a:xfrm>
          <a:prstGeom prst="rect">
            <a:avLst/>
          </a:prstGeom>
          <a:noFill/>
          <a:ln w="12700">
            <a:solidFill>
              <a:srgbClr val="CC33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Opens originally downloaded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Source file.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Useful if opening is for editing 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purposes and original was</a:t>
            </a:r>
          </a:p>
          <a:p>
            <a:pPr lvl="1" algn="l">
              <a:lnSpc>
                <a:spcPct val="100000"/>
              </a:lnSpc>
              <a:spcAft>
                <a:spcPct val="0"/>
              </a:spcAft>
              <a:buClrTx/>
              <a:buFontTx/>
              <a:buChar char="•"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converted to PDF</a:t>
            </a:r>
          </a:p>
          <a:p>
            <a:pPr lvl="1" algn="l">
              <a:lnSpc>
                <a:spcPct val="100000"/>
              </a:lnSpc>
              <a:spcAft>
                <a:spcPct val="0"/>
              </a:spcAft>
              <a:buClrTx/>
              <a:buFontTx/>
              <a:buChar char="•"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an html document</a:t>
            </a:r>
          </a:p>
        </p:txBody>
      </p:sp>
      <p:sp>
        <p:nvSpPr>
          <p:cNvPr id="7178" name="Text Box 1051"/>
          <p:cNvSpPr txBox="1">
            <a:spLocks noChangeArrowheads="1"/>
          </p:cNvSpPr>
          <p:nvPr/>
        </p:nvSpPr>
        <p:spPr bwMode="auto">
          <a:xfrm>
            <a:off x="228600" y="2379663"/>
            <a:ext cx="1855788" cy="287337"/>
          </a:xfrm>
          <a:prstGeom prst="rect">
            <a:avLst/>
          </a:prstGeom>
          <a:solidFill>
            <a:schemeClr val="bg1"/>
          </a:solidFill>
          <a:ln w="12700">
            <a:solidFill>
              <a:srgbClr val="CC33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Opens </a:t>
            </a:r>
            <a:r>
              <a:rPr lang="en-GB" sz="1200" u="sng">
                <a:solidFill>
                  <a:srgbClr val="4C4C98"/>
                </a:solidFill>
                <a:latin typeface="Times New Roman" pitchFamily="18" charset="0"/>
              </a:rPr>
              <a:t>Edition 03 Released</a:t>
            </a:r>
            <a:endParaRPr lang="en-GB" sz="2400">
              <a:solidFill>
                <a:srgbClr val="4C4C98"/>
              </a:solidFill>
              <a:latin typeface="Times New Roman" pitchFamily="18" charset="0"/>
            </a:endParaRPr>
          </a:p>
        </p:txBody>
      </p:sp>
      <p:graphicFrame>
        <p:nvGraphicFramePr>
          <p:cNvPr id="7170" name="Object 1053"/>
          <p:cNvGraphicFramePr>
            <a:graphicFrameLocks noChangeAspect="1"/>
          </p:cNvGraphicFramePr>
          <p:nvPr/>
        </p:nvGraphicFramePr>
        <p:xfrm>
          <a:off x="2743200" y="1752600"/>
          <a:ext cx="5772150" cy="3529013"/>
        </p:xfrm>
        <a:graphic>
          <a:graphicData uri="http://schemas.openxmlformats.org/presentationml/2006/ole">
            <p:oleObj spid="_x0000_s7170" name="Bitmap Image" r:id="rId4" imgW="6668431" imgH="4076190" progId="Paint.Picture">
              <p:embed/>
            </p:oleObj>
          </a:graphicData>
        </a:graphic>
      </p:graphicFrame>
      <p:grpSp>
        <p:nvGrpSpPr>
          <p:cNvPr id="7179" name="Group 1043"/>
          <p:cNvGrpSpPr>
            <a:grpSpLocks/>
          </p:cNvGrpSpPr>
          <p:nvPr/>
        </p:nvGrpSpPr>
        <p:grpSpPr bwMode="auto">
          <a:xfrm>
            <a:off x="6629400" y="5410200"/>
            <a:ext cx="1689100" cy="914400"/>
            <a:chOff x="144" y="2976"/>
            <a:chExt cx="1064" cy="576"/>
          </a:xfrm>
        </p:grpSpPr>
        <p:sp>
          <p:nvSpPr>
            <p:cNvPr id="7192" name="Oval 1044"/>
            <p:cNvSpPr>
              <a:spLocks noChangeArrowheads="1"/>
            </p:cNvSpPr>
            <p:nvPr/>
          </p:nvSpPr>
          <p:spPr bwMode="auto">
            <a:xfrm>
              <a:off x="144" y="2976"/>
              <a:ext cx="1064" cy="576"/>
            </a:xfrm>
            <a:prstGeom prst="ellipse">
              <a:avLst/>
            </a:prstGeom>
            <a:solidFill>
              <a:srgbClr val="CCCC00"/>
            </a:solidFill>
            <a:ln w="28575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3" name="Text Box 1045"/>
            <p:cNvSpPr txBox="1">
              <a:spLocks noChangeArrowheads="1"/>
            </p:cNvSpPr>
            <p:nvPr/>
          </p:nvSpPr>
          <p:spPr bwMode="auto">
            <a:xfrm>
              <a:off x="223" y="3053"/>
              <a:ext cx="878" cy="36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GB" b="1">
                  <a:latin typeface="Times New Roman" pitchFamily="18" charset="0"/>
                </a:rPr>
                <a:t>See section on</a:t>
              </a:r>
            </a:p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GB" b="1">
                  <a:latin typeface="Times New Roman" pitchFamily="18" charset="0"/>
                </a:rPr>
                <a:t>Review</a:t>
              </a:r>
              <a:endParaRPr lang="en-GB" sz="1800" b="1">
                <a:latin typeface="Times New Roman" pitchFamily="18" charset="0"/>
              </a:endParaRPr>
            </a:p>
          </p:txBody>
        </p:sp>
      </p:grpSp>
      <p:sp>
        <p:nvSpPr>
          <p:cNvPr id="7180" name="Oval 1029"/>
          <p:cNvSpPr>
            <a:spLocks noChangeArrowheads="1"/>
          </p:cNvSpPr>
          <p:nvPr/>
        </p:nvSpPr>
        <p:spPr bwMode="auto">
          <a:xfrm>
            <a:off x="4343400" y="2971800"/>
            <a:ext cx="228600" cy="228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1" name="Oval 1048"/>
          <p:cNvSpPr>
            <a:spLocks noChangeArrowheads="1"/>
          </p:cNvSpPr>
          <p:nvPr/>
        </p:nvSpPr>
        <p:spPr bwMode="auto">
          <a:xfrm>
            <a:off x="4267200" y="3200400"/>
            <a:ext cx="533400" cy="228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2" name="Oval 1030"/>
          <p:cNvSpPr>
            <a:spLocks noChangeArrowheads="1"/>
          </p:cNvSpPr>
          <p:nvPr/>
        </p:nvSpPr>
        <p:spPr bwMode="auto">
          <a:xfrm>
            <a:off x="4267200" y="3733800"/>
            <a:ext cx="990600" cy="304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Oval 1034"/>
          <p:cNvSpPr>
            <a:spLocks noChangeArrowheads="1"/>
          </p:cNvSpPr>
          <p:nvPr/>
        </p:nvSpPr>
        <p:spPr bwMode="auto">
          <a:xfrm>
            <a:off x="5257800" y="3733800"/>
            <a:ext cx="914400" cy="304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4" name="AutoShape 1035"/>
          <p:cNvSpPr>
            <a:spLocks noChangeArrowheads="1"/>
          </p:cNvSpPr>
          <p:nvPr/>
        </p:nvSpPr>
        <p:spPr bwMode="auto">
          <a:xfrm rot="-5400000">
            <a:off x="5029200" y="4648200"/>
            <a:ext cx="1447800" cy="228600"/>
          </a:xfrm>
          <a:prstGeom prst="rightArrow">
            <a:avLst>
              <a:gd name="adj1" fmla="val 50000"/>
              <a:gd name="adj2" fmla="val 158333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Text Box 1036"/>
          <p:cNvSpPr txBox="1">
            <a:spLocks noChangeArrowheads="1"/>
          </p:cNvSpPr>
          <p:nvPr/>
        </p:nvSpPr>
        <p:spPr bwMode="auto">
          <a:xfrm>
            <a:off x="7391400" y="2819400"/>
            <a:ext cx="1524000" cy="652463"/>
          </a:xfrm>
          <a:prstGeom prst="rect">
            <a:avLst/>
          </a:prstGeom>
          <a:solidFill>
            <a:schemeClr val="bg1"/>
          </a:solidFill>
          <a:ln w="12700">
            <a:solidFill>
              <a:srgbClr val="CC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Ed03</a:t>
            </a: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 has been created by Steve Wilms</a:t>
            </a:r>
            <a:endParaRPr lang="en-GB" sz="2400">
              <a:solidFill>
                <a:srgbClr val="4C4C98"/>
              </a:solidFill>
              <a:latin typeface="Times New Roman" pitchFamily="18" charset="0"/>
            </a:endParaRPr>
          </a:p>
        </p:txBody>
      </p:sp>
      <p:sp>
        <p:nvSpPr>
          <p:cNvPr id="7186" name="Line 1054"/>
          <p:cNvSpPr>
            <a:spLocks noChangeShapeType="1"/>
          </p:cNvSpPr>
          <p:nvPr/>
        </p:nvSpPr>
        <p:spPr bwMode="auto">
          <a:xfrm flipH="1">
            <a:off x="7010400" y="3048000"/>
            <a:ext cx="457200" cy="76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7" name="Line 1055"/>
          <p:cNvSpPr>
            <a:spLocks noChangeShapeType="1"/>
          </p:cNvSpPr>
          <p:nvPr/>
        </p:nvSpPr>
        <p:spPr bwMode="auto">
          <a:xfrm flipH="1">
            <a:off x="4343400" y="1524000"/>
            <a:ext cx="990600" cy="381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8" name="Line 1056"/>
          <p:cNvSpPr>
            <a:spLocks noChangeShapeType="1"/>
          </p:cNvSpPr>
          <p:nvPr/>
        </p:nvSpPr>
        <p:spPr bwMode="auto">
          <a:xfrm>
            <a:off x="3352800" y="1524000"/>
            <a:ext cx="152400" cy="1143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Line 1057"/>
          <p:cNvSpPr>
            <a:spLocks noChangeShapeType="1"/>
          </p:cNvSpPr>
          <p:nvPr/>
        </p:nvSpPr>
        <p:spPr bwMode="auto">
          <a:xfrm>
            <a:off x="2057400" y="2590800"/>
            <a:ext cx="2209800" cy="457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90" name="Line 1058"/>
          <p:cNvSpPr>
            <a:spLocks noChangeShapeType="1"/>
          </p:cNvSpPr>
          <p:nvPr/>
        </p:nvSpPr>
        <p:spPr bwMode="auto">
          <a:xfrm flipV="1">
            <a:off x="2057400" y="4038600"/>
            <a:ext cx="2209800" cy="762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91" name="Line 1059"/>
          <p:cNvSpPr>
            <a:spLocks noChangeShapeType="1"/>
          </p:cNvSpPr>
          <p:nvPr/>
        </p:nvSpPr>
        <p:spPr bwMode="auto">
          <a:xfrm>
            <a:off x="2133600" y="3048000"/>
            <a:ext cx="2057400" cy="228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 smtClean="0"/>
              <a:t>Web Library - Showing History of document</a:t>
            </a:r>
            <a:endParaRPr lang="en-GB" smtClean="0"/>
          </a:p>
        </p:txBody>
      </p:sp>
      <p:grpSp>
        <p:nvGrpSpPr>
          <p:cNvPr id="8196" name="Group 5"/>
          <p:cNvGrpSpPr>
            <a:grpSpLocks/>
          </p:cNvGrpSpPr>
          <p:nvPr/>
        </p:nvGrpSpPr>
        <p:grpSpPr bwMode="auto">
          <a:xfrm>
            <a:off x="152400" y="5029200"/>
            <a:ext cx="1976438" cy="533400"/>
            <a:chOff x="0" y="2592"/>
            <a:chExt cx="1245" cy="336"/>
          </a:xfrm>
        </p:grpSpPr>
        <p:sp>
          <p:nvSpPr>
            <p:cNvPr id="8205" name="Text Box 6"/>
            <p:cNvSpPr txBox="1">
              <a:spLocks noChangeArrowheads="1"/>
            </p:cNvSpPr>
            <p:nvPr/>
          </p:nvSpPr>
          <p:spPr bwMode="auto">
            <a:xfrm>
              <a:off x="42" y="2611"/>
              <a:ext cx="1203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GB" sz="1200">
                  <a:solidFill>
                    <a:srgbClr val="4C4C98"/>
                  </a:solidFill>
                  <a:latin typeface="Times New Roman" pitchFamily="18" charset="0"/>
                </a:rPr>
                <a:t>First version in Weblib was </a:t>
              </a:r>
            </a:p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GB" sz="1200">
                  <a:solidFill>
                    <a:srgbClr val="4C4C98"/>
                  </a:solidFill>
                  <a:latin typeface="Times New Roman" pitchFamily="18" charset="0"/>
                </a:rPr>
                <a:t>Proposal  01P02</a:t>
              </a:r>
              <a:endParaRPr lang="en-GB" sz="1200" b="1">
                <a:latin typeface="FuturaA Bk BT" pitchFamily="34" charset="0"/>
              </a:endParaRPr>
            </a:p>
          </p:txBody>
        </p:sp>
        <p:sp>
          <p:nvSpPr>
            <p:cNvPr id="1271815" name="Rectangle 7"/>
            <p:cNvSpPr>
              <a:spLocks noChangeArrowheads="1"/>
            </p:cNvSpPr>
            <p:nvPr/>
          </p:nvSpPr>
          <p:spPr bwMode="auto">
            <a:xfrm>
              <a:off x="0" y="2592"/>
              <a:ext cx="1200" cy="336"/>
            </a:xfrm>
            <a:prstGeom prst="rect">
              <a:avLst/>
            </a:prstGeom>
            <a:noFill/>
            <a:ln w="12700">
              <a:solidFill>
                <a:srgbClr val="CC3300"/>
              </a:solidFill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271816" name="Line 8"/>
          <p:cNvSpPr>
            <a:spLocks noChangeShapeType="1"/>
          </p:cNvSpPr>
          <p:nvPr/>
        </p:nvSpPr>
        <p:spPr bwMode="auto">
          <a:xfrm flipV="1">
            <a:off x="1981200" y="3810000"/>
            <a:ext cx="24384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71818" name="Rectangle 10"/>
          <p:cNvSpPr>
            <a:spLocks noChangeArrowheads="1"/>
          </p:cNvSpPr>
          <p:nvPr/>
        </p:nvSpPr>
        <p:spPr bwMode="auto">
          <a:xfrm>
            <a:off x="6781800" y="2743200"/>
            <a:ext cx="2133600" cy="609600"/>
          </a:xfrm>
          <a:prstGeom prst="rect">
            <a:avLst/>
          </a:prstGeom>
          <a:noFill/>
          <a:ln w="12700">
            <a:solidFill>
              <a:srgbClr val="CC33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71819" name="Line 11"/>
          <p:cNvSpPr>
            <a:spLocks noChangeShapeType="1"/>
          </p:cNvSpPr>
          <p:nvPr/>
        </p:nvSpPr>
        <p:spPr bwMode="auto">
          <a:xfrm flipH="1" flipV="1">
            <a:off x="5410200" y="4267200"/>
            <a:ext cx="16002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aphicFrame>
        <p:nvGraphicFramePr>
          <p:cNvPr id="8194" name="Object 0"/>
          <p:cNvGraphicFramePr>
            <a:graphicFrameLocks noChangeAspect="1"/>
          </p:cNvGraphicFramePr>
          <p:nvPr/>
        </p:nvGraphicFramePr>
        <p:xfrm>
          <a:off x="304800" y="1295400"/>
          <a:ext cx="4800600" cy="2941638"/>
        </p:xfrm>
        <a:graphic>
          <a:graphicData uri="http://schemas.openxmlformats.org/presentationml/2006/ole">
            <p:oleObj spid="_x0000_s8194" name="Bitmap Image" r:id="rId3" imgW="6620799" imgH="4057143" progId="Paint.Picture">
              <p:embed/>
            </p:oleObj>
          </a:graphicData>
        </a:graphic>
      </p:graphicFrame>
      <p:pic>
        <p:nvPicPr>
          <p:cNvPr id="82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4038600"/>
            <a:ext cx="4876800" cy="1981200"/>
          </a:xfrm>
          <a:prstGeom prst="rect">
            <a:avLst/>
          </a:prstGeom>
          <a:noFill/>
          <a:ln w="12700">
            <a:solidFill>
              <a:srgbClr val="00FF00"/>
            </a:solidFill>
            <a:miter lim="800000"/>
            <a:headEnd/>
            <a:tailEnd/>
          </a:ln>
        </p:spPr>
      </p:pic>
      <p:sp>
        <p:nvSpPr>
          <p:cNvPr id="8201" name="AutoShape 12"/>
          <p:cNvSpPr>
            <a:spLocks noChangeArrowheads="1"/>
          </p:cNvSpPr>
          <p:nvPr/>
        </p:nvSpPr>
        <p:spPr bwMode="auto">
          <a:xfrm rot="5400000">
            <a:off x="3771900" y="3848100"/>
            <a:ext cx="533400" cy="304800"/>
          </a:xfrm>
          <a:prstGeom prst="rightArrow">
            <a:avLst>
              <a:gd name="adj1" fmla="val 50000"/>
              <a:gd name="adj2" fmla="val 43750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02" name="Line 14"/>
          <p:cNvSpPr>
            <a:spLocks noChangeShapeType="1"/>
          </p:cNvSpPr>
          <p:nvPr/>
        </p:nvSpPr>
        <p:spPr bwMode="auto">
          <a:xfrm flipV="1">
            <a:off x="1981200" y="4191000"/>
            <a:ext cx="2590800" cy="1295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03" name="Rectangle 15"/>
          <p:cNvSpPr>
            <a:spLocks noChangeArrowheads="1"/>
          </p:cNvSpPr>
          <p:nvPr/>
        </p:nvSpPr>
        <p:spPr bwMode="auto">
          <a:xfrm>
            <a:off x="6781800" y="2743200"/>
            <a:ext cx="2133600" cy="549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Sources available</a:t>
            </a:r>
          </a:p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till a purge is done by Author</a:t>
            </a:r>
          </a:p>
        </p:txBody>
      </p:sp>
      <p:sp>
        <p:nvSpPr>
          <p:cNvPr id="8204" name="Line 16"/>
          <p:cNvSpPr>
            <a:spLocks noChangeShapeType="1"/>
          </p:cNvSpPr>
          <p:nvPr/>
        </p:nvSpPr>
        <p:spPr bwMode="auto">
          <a:xfrm flipH="1">
            <a:off x="5791200" y="3276600"/>
            <a:ext cx="1295400" cy="1066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 smtClean="0"/>
              <a:t>Web Library - for </a:t>
            </a:r>
            <a:r>
              <a:rPr lang="en-GB" sz="1600" b="1" smtClean="0"/>
              <a:t>Authors</a:t>
            </a:r>
            <a:endParaRPr lang="en-GB" smtClean="0"/>
          </a:p>
        </p:txBody>
      </p:sp>
      <p:sp>
        <p:nvSpPr>
          <p:cNvPr id="7168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09600" y="1471613"/>
            <a:ext cx="8316913" cy="4195762"/>
          </a:xfrm>
        </p:spPr>
        <p:txBody>
          <a:bodyPr/>
          <a:lstStyle/>
          <a:p>
            <a:pPr>
              <a:buFont typeface="Futura Md BT" pitchFamily="34" charset="0"/>
              <a:buNone/>
            </a:pPr>
            <a:r>
              <a:rPr lang="en-GB" b="1" smtClean="0"/>
              <a:t>Web Library - Commands for Authors</a:t>
            </a:r>
            <a:endParaRPr lang="en-GB" smtClean="0"/>
          </a:p>
          <a:p>
            <a:pPr lvl="1"/>
            <a:r>
              <a:rPr lang="en-GB" b="1" u="sng" smtClean="0"/>
              <a:t>Document handling</a:t>
            </a:r>
            <a:endParaRPr lang="en-GB" smtClean="0"/>
          </a:p>
          <a:p>
            <a:pPr lvl="2"/>
            <a:r>
              <a:rPr lang="en-GB" smtClean="0"/>
              <a:t>Enter a new document </a:t>
            </a:r>
          </a:p>
          <a:p>
            <a:pPr lvl="2"/>
            <a:r>
              <a:rPr lang="en-GB" smtClean="0"/>
              <a:t>Limit the document access (Read Protection). The preferred way is to use security classes in CINS.</a:t>
            </a:r>
          </a:p>
          <a:p>
            <a:pPr lvl="2"/>
            <a:r>
              <a:rPr lang="en-GB" smtClean="0"/>
              <a:t>Make an update of a document</a:t>
            </a:r>
          </a:p>
          <a:p>
            <a:pPr lvl="2"/>
            <a:r>
              <a:rPr lang="en-GB" smtClean="0"/>
              <a:t>Change the document status</a:t>
            </a:r>
            <a:endParaRPr lang="en-GB" sz="1400" smtClean="0"/>
          </a:p>
          <a:p>
            <a:pPr lvl="1">
              <a:spcBef>
                <a:spcPct val="60000"/>
              </a:spcBef>
            </a:pPr>
            <a:r>
              <a:rPr lang="en-GB" b="1" u="sng" smtClean="0"/>
              <a:t>Maintenance actions</a:t>
            </a:r>
            <a:r>
              <a:rPr lang="en-GB" smtClean="0"/>
              <a:t> </a:t>
            </a:r>
          </a:p>
          <a:p>
            <a:pPr lvl="2"/>
            <a:r>
              <a:rPr lang="en-GB" smtClean="0"/>
              <a:t>Change document attributes (format, author, etc)</a:t>
            </a:r>
          </a:p>
          <a:p>
            <a:pPr lvl="3">
              <a:buFontTx/>
              <a:buNone/>
            </a:pPr>
            <a:r>
              <a:rPr lang="en-GB" smtClean="0"/>
              <a:t>e.g. How to give (co-)authorship</a:t>
            </a:r>
          </a:p>
          <a:p>
            <a:endParaRPr lang="en-GB" smtClean="0"/>
          </a:p>
          <a:p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 smtClean="0"/>
              <a:t>Web Library - for </a:t>
            </a:r>
            <a:r>
              <a:rPr lang="en-GB" sz="1600" b="1" smtClean="0"/>
              <a:t>Authors</a:t>
            </a: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561975" y="1981200"/>
            <a:ext cx="7878763" cy="1295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 marL="168275" indent="-168275" algn="l">
              <a:lnSpc>
                <a:spcPts val="2400"/>
              </a:lnSpc>
              <a:buClr>
                <a:schemeClr val="accent1"/>
              </a:buClr>
              <a:buFont typeface="Futura Md BT" pitchFamily="34" charset="0"/>
              <a:buNone/>
              <a:tabLst>
                <a:tab pos="3946525" algn="l"/>
              </a:tabLst>
            </a:pPr>
            <a:r>
              <a:rPr lang="en-GB" sz="1800" b="1"/>
              <a:t>Prerequisite</a:t>
            </a:r>
          </a:p>
          <a:p>
            <a:pPr marL="407988" lvl="1" indent="-238125" algn="l">
              <a:lnSpc>
                <a:spcPts val="2400"/>
              </a:lnSpc>
              <a:buClr>
                <a:srgbClr val="969696"/>
              </a:buClr>
              <a:buFont typeface="Wingdings" pitchFamily="2" charset="2"/>
              <a:buChar char="§"/>
              <a:tabLst>
                <a:tab pos="3946525" algn="l"/>
              </a:tabLst>
            </a:pPr>
            <a:r>
              <a:rPr lang="en-GB" sz="1800">
                <a:solidFill>
                  <a:srgbClr val="000000"/>
                </a:solidFill>
                <a:cs typeface="Arial" charset="0"/>
              </a:rPr>
              <a:t>Need to know the Document number (e.g. 3EQ-00508-AAAA-TTAAA)</a:t>
            </a:r>
          </a:p>
          <a:p>
            <a:pPr marL="168275" indent="-168275" algn="l">
              <a:lnSpc>
                <a:spcPts val="2400"/>
              </a:lnSpc>
              <a:buClr>
                <a:schemeClr val="accent1"/>
              </a:buClr>
              <a:buFont typeface="Futura Md BT" pitchFamily="34" charset="0"/>
              <a:buChar char=" "/>
              <a:tabLst>
                <a:tab pos="3946525" algn="l"/>
              </a:tabLst>
            </a:pPr>
            <a:endParaRPr lang="en-GB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/>
          <p:cNvSpPr txBox="1">
            <a:spLocks noChangeArrowheads="1"/>
          </p:cNvSpPr>
          <p:nvPr/>
        </p:nvSpPr>
        <p:spPr bwMode="auto">
          <a:xfrm>
            <a:off x="1143000" y="3886200"/>
            <a:ext cx="725488" cy="257175"/>
          </a:xfrm>
          <a:prstGeom prst="rect">
            <a:avLst/>
          </a:prstGeom>
          <a:noFill/>
          <a:ln w="12700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>
                <a:solidFill>
                  <a:srgbClr val="4C4C98"/>
                </a:solidFill>
                <a:latin typeface="Times New Roman" pitchFamily="18" charset="0"/>
              </a:rPr>
              <a:t>Ed 01 P01</a:t>
            </a: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381000" y="4419600"/>
            <a:ext cx="2057400" cy="469900"/>
          </a:xfrm>
          <a:prstGeom prst="rect">
            <a:avLst/>
          </a:prstGeom>
          <a:noFill/>
          <a:ln w="12700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No Access Control List ACL)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selected = No Read Protection</a:t>
            </a:r>
            <a:endParaRPr lang="en-GB" sz="1000">
              <a:latin typeface="Times New Roman" pitchFamily="18" charset="0"/>
            </a:endParaRPr>
          </a:p>
        </p:txBody>
      </p:sp>
      <p:sp>
        <p:nvSpPr>
          <p:cNvPr id="9222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219200"/>
            <a:ext cx="8316913" cy="339725"/>
          </a:xfrm>
        </p:spPr>
        <p:txBody>
          <a:bodyPr/>
          <a:lstStyle/>
          <a:p>
            <a:r>
              <a:rPr lang="en-GB" sz="1500" b="1" smtClean="0"/>
              <a:t>Enter the first proposal of a new document</a:t>
            </a:r>
          </a:p>
        </p:txBody>
      </p:sp>
      <p:sp>
        <p:nvSpPr>
          <p:cNvPr id="9223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 smtClean="0"/>
              <a:t>Web Library - for Authors - Enter a new document -</a:t>
            </a:r>
            <a:r>
              <a:rPr lang="en-GB" smtClean="0"/>
              <a:t> </a:t>
            </a:r>
            <a:r>
              <a:rPr lang="en-GB" sz="1200" smtClean="0"/>
              <a:t>Specify</a:t>
            </a:r>
          </a:p>
        </p:txBody>
      </p:sp>
      <p:sp>
        <p:nvSpPr>
          <p:cNvPr id="1274904" name="Rectangle 24"/>
          <p:cNvSpPr>
            <a:spLocks noChangeArrowheads="1"/>
          </p:cNvSpPr>
          <p:nvPr/>
        </p:nvSpPr>
        <p:spPr bwMode="auto">
          <a:xfrm>
            <a:off x="3052763" y="2800350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9218" name="Object 26"/>
          <p:cNvGraphicFramePr>
            <a:graphicFrameLocks noChangeAspect="1"/>
          </p:cNvGraphicFramePr>
          <p:nvPr/>
        </p:nvGraphicFramePr>
        <p:xfrm>
          <a:off x="1981200" y="1524000"/>
          <a:ext cx="4591050" cy="2587625"/>
        </p:xfrm>
        <a:graphic>
          <a:graphicData uri="http://schemas.openxmlformats.org/presentationml/2006/ole">
            <p:oleObj spid="_x0000_s9218" name="Bitmap Image" r:id="rId3" imgW="6133333" imgH="3457143" progId="Paint.Picture">
              <p:embed/>
            </p:oleObj>
          </a:graphicData>
        </a:graphic>
      </p:graphicFrame>
      <p:sp>
        <p:nvSpPr>
          <p:cNvPr id="9225" name="AutoShape 7"/>
          <p:cNvSpPr>
            <a:spLocks noChangeArrowheads="1"/>
          </p:cNvSpPr>
          <p:nvPr/>
        </p:nvSpPr>
        <p:spPr bwMode="auto">
          <a:xfrm>
            <a:off x="1600200" y="2133600"/>
            <a:ext cx="703263" cy="228600"/>
          </a:xfrm>
          <a:prstGeom prst="rightArrow">
            <a:avLst>
              <a:gd name="adj1" fmla="val 50000"/>
              <a:gd name="adj2" fmla="val 76910"/>
            </a:avLst>
          </a:prstGeom>
          <a:solidFill>
            <a:schemeClr val="accent2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26" name="Group 9"/>
          <p:cNvGrpSpPr>
            <a:grpSpLocks/>
          </p:cNvGrpSpPr>
          <p:nvPr/>
        </p:nvGrpSpPr>
        <p:grpSpPr bwMode="auto">
          <a:xfrm>
            <a:off x="152400" y="2514600"/>
            <a:ext cx="1979613" cy="685800"/>
            <a:chOff x="127" y="3360"/>
            <a:chExt cx="1247" cy="432"/>
          </a:xfrm>
        </p:grpSpPr>
        <p:sp>
          <p:nvSpPr>
            <p:cNvPr id="9238" name="Rectangle 10"/>
            <p:cNvSpPr>
              <a:spLocks noChangeArrowheads="1"/>
            </p:cNvSpPr>
            <p:nvPr/>
          </p:nvSpPr>
          <p:spPr bwMode="auto">
            <a:xfrm>
              <a:off x="144" y="3360"/>
              <a:ext cx="1208" cy="4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9" name="Text Box 11"/>
            <p:cNvSpPr txBox="1">
              <a:spLocks noChangeArrowheads="1"/>
            </p:cNvSpPr>
            <p:nvPr/>
          </p:nvSpPr>
          <p:spPr bwMode="auto">
            <a:xfrm>
              <a:off x="127" y="3418"/>
              <a:ext cx="1247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GB" sz="1200" b="1">
                  <a:solidFill>
                    <a:srgbClr val="4C4C98"/>
                  </a:solidFill>
                  <a:latin typeface="Times New Roman" pitchFamily="18" charset="0"/>
                </a:rPr>
                <a:t>CIL authentication</a:t>
              </a:r>
              <a:r>
                <a:rPr lang="en-GB" sz="1200">
                  <a:solidFill>
                    <a:srgbClr val="4C4C98"/>
                  </a:solidFill>
                  <a:latin typeface="Times New Roman" pitchFamily="18" charset="0"/>
                </a:rPr>
                <a:t> required</a:t>
              </a:r>
            </a:p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GB" sz="1200">
                  <a:solidFill>
                    <a:srgbClr val="4C4C98"/>
                  </a:solidFill>
                  <a:latin typeface="Times New Roman" pitchFamily="18" charset="0"/>
                </a:rPr>
                <a:t>to enter a new document</a:t>
              </a:r>
              <a:endParaRPr lang="en-GB" sz="1200" b="1">
                <a:latin typeface="FuturaA Bk BT" pitchFamily="34" charset="0"/>
              </a:endParaRPr>
            </a:p>
          </p:txBody>
        </p:sp>
      </p:grpSp>
      <p:graphicFrame>
        <p:nvGraphicFramePr>
          <p:cNvPr id="9219" name="Object 28"/>
          <p:cNvGraphicFramePr>
            <a:graphicFrameLocks noChangeAspect="1"/>
          </p:cNvGraphicFramePr>
          <p:nvPr/>
        </p:nvGraphicFramePr>
        <p:xfrm>
          <a:off x="2514600" y="3430588"/>
          <a:ext cx="5362575" cy="2644775"/>
        </p:xfrm>
        <a:graphic>
          <a:graphicData uri="http://schemas.openxmlformats.org/presentationml/2006/ole">
            <p:oleObj spid="_x0000_s9219" name="Bitmap Image" r:id="rId4" imgW="7373379" imgH="3638095" progId="Paint.Picture">
              <p:embed/>
            </p:oleObj>
          </a:graphicData>
        </a:graphic>
      </p:graphicFrame>
      <p:sp>
        <p:nvSpPr>
          <p:cNvPr id="9227" name="Text Box 19"/>
          <p:cNvSpPr txBox="1">
            <a:spLocks noChangeArrowheads="1"/>
          </p:cNvSpPr>
          <p:nvPr/>
        </p:nvSpPr>
        <p:spPr bwMode="auto">
          <a:xfrm>
            <a:off x="5029200" y="5029200"/>
            <a:ext cx="2727325" cy="287338"/>
          </a:xfrm>
          <a:prstGeom prst="rect">
            <a:avLst/>
          </a:prstGeom>
          <a:noFill/>
          <a:ln w="12700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Specific Domain selection </a:t>
            </a: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NOT</a:t>
            </a: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 required</a:t>
            </a:r>
          </a:p>
        </p:txBody>
      </p:sp>
      <p:sp>
        <p:nvSpPr>
          <p:cNvPr id="9228" name="Text Box 15"/>
          <p:cNvSpPr txBox="1">
            <a:spLocks noChangeArrowheads="1"/>
          </p:cNvSpPr>
          <p:nvPr/>
        </p:nvSpPr>
        <p:spPr bwMode="auto">
          <a:xfrm>
            <a:off x="5638800" y="3962400"/>
            <a:ext cx="649288" cy="287338"/>
          </a:xfrm>
          <a:prstGeom prst="rect">
            <a:avLst/>
          </a:prstGeom>
          <a:noFill/>
          <a:ln w="12700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Doc Nr</a:t>
            </a:r>
          </a:p>
        </p:txBody>
      </p:sp>
      <p:sp>
        <p:nvSpPr>
          <p:cNvPr id="9229" name="Text Box 17"/>
          <p:cNvSpPr txBox="1">
            <a:spLocks noChangeArrowheads="1"/>
          </p:cNvSpPr>
          <p:nvPr/>
        </p:nvSpPr>
        <p:spPr bwMode="auto">
          <a:xfrm>
            <a:off x="6400800" y="4572000"/>
            <a:ext cx="908050" cy="287338"/>
          </a:xfrm>
          <a:prstGeom prst="rect">
            <a:avLst/>
          </a:prstGeom>
          <a:noFill/>
          <a:ln w="12700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PowerPoint</a:t>
            </a:r>
            <a:endParaRPr lang="en-GB" sz="1000">
              <a:latin typeface="Times New Roman" pitchFamily="18" charset="0"/>
            </a:endParaRPr>
          </a:p>
        </p:txBody>
      </p:sp>
      <p:sp>
        <p:nvSpPr>
          <p:cNvPr id="9230" name="Text Box 13"/>
          <p:cNvSpPr txBox="1">
            <a:spLocks noChangeArrowheads="1"/>
          </p:cNvSpPr>
          <p:nvPr/>
        </p:nvSpPr>
        <p:spPr bwMode="auto">
          <a:xfrm>
            <a:off x="6400800" y="3505200"/>
            <a:ext cx="2189163" cy="469900"/>
          </a:xfrm>
          <a:prstGeom prst="rect">
            <a:avLst/>
          </a:prstGeom>
          <a:solidFill>
            <a:schemeClr val="bg1"/>
          </a:solidFill>
          <a:ln w="12700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Title</a:t>
            </a: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 as shown in query lists and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in HTML doc headers</a:t>
            </a:r>
            <a:endParaRPr lang="en-GB" sz="1000">
              <a:solidFill>
                <a:srgbClr val="4C4C98"/>
              </a:solidFill>
              <a:latin typeface="Times New Roman" pitchFamily="18" charset="0"/>
            </a:endParaRPr>
          </a:p>
        </p:txBody>
      </p:sp>
      <p:sp>
        <p:nvSpPr>
          <p:cNvPr id="1274892" name="AutoShape 12"/>
          <p:cNvSpPr>
            <a:spLocks noChangeArrowheads="1"/>
          </p:cNvSpPr>
          <p:nvPr/>
        </p:nvSpPr>
        <p:spPr bwMode="auto">
          <a:xfrm rot="5400000">
            <a:off x="4419600" y="1371600"/>
            <a:ext cx="1371600" cy="2895600"/>
          </a:xfrm>
          <a:custGeom>
            <a:avLst/>
            <a:gdLst>
              <a:gd name="G0" fmla="+- 16312 0 0"/>
              <a:gd name="G1" fmla="+- 4758 0 0"/>
              <a:gd name="G2" fmla="+- 12158 0 4758"/>
              <a:gd name="G3" fmla="+- G2 0 4758"/>
              <a:gd name="G4" fmla="*/ G3 32768 32059"/>
              <a:gd name="G5" fmla="*/ G4 1 2"/>
              <a:gd name="G6" fmla="+- 21600 0 16312"/>
              <a:gd name="G7" fmla="*/ G6 4758 6079"/>
              <a:gd name="G8" fmla="+- G7 16312 0"/>
              <a:gd name="T0" fmla="*/ 16312 w 21600"/>
              <a:gd name="T1" fmla="*/ 0 h 21600"/>
              <a:gd name="T2" fmla="*/ 16312 w 21600"/>
              <a:gd name="T3" fmla="*/ 12158 h 21600"/>
              <a:gd name="T4" fmla="*/ 1350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312" y="0"/>
                </a:lnTo>
                <a:lnTo>
                  <a:pt x="16312" y="4758"/>
                </a:lnTo>
                <a:lnTo>
                  <a:pt x="12427" y="4758"/>
                </a:lnTo>
                <a:cubicBezTo>
                  <a:pt x="5564" y="4758"/>
                  <a:pt x="0" y="8071"/>
                  <a:pt x="0" y="12158"/>
                </a:cubicBezTo>
                <a:lnTo>
                  <a:pt x="0" y="21600"/>
                </a:lnTo>
                <a:lnTo>
                  <a:pt x="2700" y="21600"/>
                </a:lnTo>
                <a:lnTo>
                  <a:pt x="2700" y="12158"/>
                </a:lnTo>
                <a:cubicBezTo>
                  <a:pt x="2700" y="9530"/>
                  <a:pt x="7055" y="7400"/>
                  <a:pt x="12427" y="7400"/>
                </a:cubicBezTo>
                <a:lnTo>
                  <a:pt x="16312" y="7400"/>
                </a:lnTo>
                <a:lnTo>
                  <a:pt x="16312" y="12158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232" name="Line 29"/>
          <p:cNvSpPr>
            <a:spLocks noChangeShapeType="1"/>
          </p:cNvSpPr>
          <p:nvPr/>
        </p:nvSpPr>
        <p:spPr bwMode="auto">
          <a:xfrm>
            <a:off x="1828800" y="4038600"/>
            <a:ext cx="1524000" cy="304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3" name="Line 30"/>
          <p:cNvSpPr>
            <a:spLocks noChangeShapeType="1"/>
          </p:cNvSpPr>
          <p:nvPr/>
        </p:nvSpPr>
        <p:spPr bwMode="auto">
          <a:xfrm flipV="1">
            <a:off x="2438400" y="4572000"/>
            <a:ext cx="990600" cy="228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4" name="Line 31"/>
          <p:cNvSpPr>
            <a:spLocks noChangeShapeType="1"/>
          </p:cNvSpPr>
          <p:nvPr/>
        </p:nvSpPr>
        <p:spPr bwMode="auto">
          <a:xfrm flipH="1">
            <a:off x="4953000" y="3581400"/>
            <a:ext cx="1524000" cy="304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5" name="Line 32"/>
          <p:cNvSpPr>
            <a:spLocks noChangeShapeType="1"/>
          </p:cNvSpPr>
          <p:nvPr/>
        </p:nvSpPr>
        <p:spPr bwMode="auto">
          <a:xfrm flipH="1">
            <a:off x="4724400" y="4191000"/>
            <a:ext cx="9144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6" name="Line 33"/>
          <p:cNvSpPr>
            <a:spLocks noChangeShapeType="1"/>
          </p:cNvSpPr>
          <p:nvPr/>
        </p:nvSpPr>
        <p:spPr bwMode="auto">
          <a:xfrm flipH="1">
            <a:off x="4495800" y="4724400"/>
            <a:ext cx="1905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37" name="Line 34"/>
          <p:cNvSpPr>
            <a:spLocks noChangeShapeType="1"/>
          </p:cNvSpPr>
          <p:nvPr/>
        </p:nvSpPr>
        <p:spPr bwMode="auto">
          <a:xfrm flipH="1" flipV="1">
            <a:off x="3810000" y="4876800"/>
            <a:ext cx="1295400" cy="228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Web Library - for Authors - Enter a new document - </a:t>
            </a:r>
            <a:r>
              <a:rPr lang="en-GB" sz="1200" smtClean="0"/>
              <a:t>Upload</a:t>
            </a:r>
            <a:endParaRPr lang="en-GB" smtClean="0"/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228600" y="5562600"/>
            <a:ext cx="2035175" cy="287338"/>
          </a:xfrm>
          <a:prstGeom prst="rect">
            <a:avLst/>
          </a:prstGeom>
          <a:noFill/>
          <a:ln w="12700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Shows the Reader’s Info Page</a:t>
            </a:r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371600"/>
            <a:ext cx="5448300" cy="2895600"/>
          </a:xfrm>
          <a:prstGeom prst="rect">
            <a:avLst/>
          </a:prstGeom>
          <a:noFill/>
          <a:ln w="12700">
            <a:solidFill>
              <a:srgbClr val="33CC33"/>
            </a:solidFill>
            <a:miter lim="800000"/>
            <a:headEnd/>
            <a:tailEnd/>
          </a:ln>
        </p:spPr>
      </p:pic>
      <p:sp>
        <p:nvSpPr>
          <p:cNvPr id="73733" name="Line 6"/>
          <p:cNvSpPr>
            <a:spLocks noChangeShapeType="1"/>
          </p:cNvSpPr>
          <p:nvPr/>
        </p:nvSpPr>
        <p:spPr bwMode="auto">
          <a:xfrm flipV="1">
            <a:off x="457200" y="4191000"/>
            <a:ext cx="0" cy="1371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4" name="Line 7"/>
          <p:cNvSpPr>
            <a:spLocks noChangeShapeType="1"/>
          </p:cNvSpPr>
          <p:nvPr/>
        </p:nvSpPr>
        <p:spPr bwMode="auto">
          <a:xfrm flipV="1">
            <a:off x="2286000" y="5715000"/>
            <a:ext cx="9144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5" name="Text Box 8"/>
          <p:cNvSpPr txBox="1">
            <a:spLocks noChangeArrowheads="1"/>
          </p:cNvSpPr>
          <p:nvPr/>
        </p:nvSpPr>
        <p:spPr bwMode="auto">
          <a:xfrm>
            <a:off x="4267200" y="2667000"/>
            <a:ext cx="2465388" cy="469900"/>
          </a:xfrm>
          <a:prstGeom prst="rect">
            <a:avLst/>
          </a:prstGeom>
          <a:solidFill>
            <a:schemeClr val="bg1"/>
          </a:solidFill>
          <a:ln w="12700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Filename&amp;path where the source file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can be found</a:t>
            </a:r>
          </a:p>
        </p:txBody>
      </p:sp>
      <p:sp>
        <p:nvSpPr>
          <p:cNvPr id="73736" name="Text Box 9"/>
          <p:cNvSpPr txBox="1">
            <a:spLocks noChangeArrowheads="1"/>
          </p:cNvSpPr>
          <p:nvPr/>
        </p:nvSpPr>
        <p:spPr bwMode="auto">
          <a:xfrm>
            <a:off x="4267200" y="3367088"/>
            <a:ext cx="2763838" cy="469900"/>
          </a:xfrm>
          <a:prstGeom prst="rect">
            <a:avLst/>
          </a:prstGeom>
          <a:solidFill>
            <a:schemeClr val="bg1"/>
          </a:solidFill>
          <a:ln w="12700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Info for History file, e.g. a copy of a mail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to build up the history file automatically.</a:t>
            </a:r>
            <a:endParaRPr lang="en-GB" sz="1000" b="1">
              <a:latin typeface="Times New Roman" pitchFamily="18" charset="0"/>
            </a:endParaRPr>
          </a:p>
        </p:txBody>
      </p:sp>
      <p:sp>
        <p:nvSpPr>
          <p:cNvPr id="73737" name="Line 10"/>
          <p:cNvSpPr>
            <a:spLocks noChangeShapeType="1"/>
          </p:cNvSpPr>
          <p:nvPr/>
        </p:nvSpPr>
        <p:spPr bwMode="auto">
          <a:xfrm flipH="1">
            <a:off x="3048000" y="3657600"/>
            <a:ext cx="12192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38" name="Line 11"/>
          <p:cNvSpPr>
            <a:spLocks noChangeShapeType="1"/>
          </p:cNvSpPr>
          <p:nvPr/>
        </p:nvSpPr>
        <p:spPr bwMode="auto">
          <a:xfrm flipH="1">
            <a:off x="3048000" y="2971800"/>
            <a:ext cx="1219200" cy="228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75919" name="Rectangle 15"/>
          <p:cNvSpPr>
            <a:spLocks noChangeArrowheads="1"/>
          </p:cNvSpPr>
          <p:nvPr/>
        </p:nvSpPr>
        <p:spPr bwMode="auto">
          <a:xfrm>
            <a:off x="2328863" y="2867025"/>
            <a:ext cx="914400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73740" name="Picture 17" descr="uploa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4343400"/>
            <a:ext cx="4876800" cy="1628775"/>
          </a:xfrm>
          <a:prstGeom prst="rect">
            <a:avLst/>
          </a:prstGeom>
          <a:noFill/>
          <a:ln w="12700">
            <a:solidFill>
              <a:srgbClr val="33CC33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05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 smtClean="0"/>
              <a:t>Web Library - Authors -  Updating a Document</a:t>
            </a:r>
          </a:p>
        </p:txBody>
      </p:sp>
      <p:graphicFrame>
        <p:nvGraphicFramePr>
          <p:cNvPr id="10242" name="Object 3072"/>
          <p:cNvGraphicFramePr>
            <a:graphicFrameLocks noChangeAspect="1"/>
          </p:cNvGraphicFramePr>
          <p:nvPr/>
        </p:nvGraphicFramePr>
        <p:xfrm>
          <a:off x="1905000" y="1295400"/>
          <a:ext cx="6629400" cy="4294188"/>
        </p:xfrm>
        <a:graphic>
          <a:graphicData uri="http://schemas.openxmlformats.org/presentationml/2006/ole">
            <p:oleObj spid="_x0000_s10242" name="Bitmap Image" r:id="rId4" imgW="6647619" imgH="4304762" progId="Paint.Picture">
              <p:embed/>
            </p:oleObj>
          </a:graphicData>
        </a:graphic>
      </p:graphicFrame>
      <p:sp>
        <p:nvSpPr>
          <p:cNvPr id="10244" name="Text Box 2050"/>
          <p:cNvSpPr txBox="1">
            <a:spLocks noChangeArrowheads="1"/>
          </p:cNvSpPr>
          <p:nvPr/>
        </p:nvSpPr>
        <p:spPr bwMode="auto">
          <a:xfrm>
            <a:off x="152400" y="4419600"/>
            <a:ext cx="1860550" cy="850900"/>
          </a:xfrm>
          <a:prstGeom prst="rect">
            <a:avLst/>
          </a:prstGeom>
          <a:solidFill>
            <a:schemeClr val="bg1"/>
          </a:solidFill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Check-out for Proposal </a:t>
            </a:r>
            <a:endParaRPr lang="en-GB" sz="1200">
              <a:solidFill>
                <a:srgbClr val="4C4C98"/>
              </a:solidFill>
              <a:latin typeface="Times New Roman" pitchFamily="18" charset="0"/>
            </a:endParaRP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The author(s) can enter an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upgrade of a document via a proposal version upstep </a:t>
            </a:r>
            <a:endParaRPr lang="en-GB">
              <a:latin typeface="Times New Roman" pitchFamily="18" charset="0"/>
            </a:endParaRPr>
          </a:p>
        </p:txBody>
      </p:sp>
      <p:grpSp>
        <p:nvGrpSpPr>
          <p:cNvPr id="10245" name="Group 2055"/>
          <p:cNvGrpSpPr>
            <a:grpSpLocks/>
          </p:cNvGrpSpPr>
          <p:nvPr/>
        </p:nvGrpSpPr>
        <p:grpSpPr bwMode="auto">
          <a:xfrm>
            <a:off x="381000" y="2743200"/>
            <a:ext cx="1689100" cy="914400"/>
            <a:chOff x="144" y="2976"/>
            <a:chExt cx="1064" cy="576"/>
          </a:xfrm>
        </p:grpSpPr>
        <p:sp>
          <p:nvSpPr>
            <p:cNvPr id="10247" name="Oval 2056"/>
            <p:cNvSpPr>
              <a:spLocks noChangeArrowheads="1"/>
            </p:cNvSpPr>
            <p:nvPr/>
          </p:nvSpPr>
          <p:spPr bwMode="auto">
            <a:xfrm>
              <a:off x="144" y="2976"/>
              <a:ext cx="1064" cy="576"/>
            </a:xfrm>
            <a:prstGeom prst="ellipse">
              <a:avLst/>
            </a:prstGeom>
            <a:solidFill>
              <a:srgbClr val="CCCC00"/>
            </a:solidFill>
            <a:ln w="28575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" name="Text Box 2057"/>
            <p:cNvSpPr txBox="1">
              <a:spLocks noChangeArrowheads="1"/>
            </p:cNvSpPr>
            <p:nvPr/>
          </p:nvSpPr>
          <p:spPr bwMode="auto">
            <a:xfrm>
              <a:off x="164" y="3120"/>
              <a:ext cx="996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lnSpc>
                  <a:spcPct val="100000"/>
                </a:lnSpc>
                <a:spcAft>
                  <a:spcPct val="0"/>
                </a:spcAft>
                <a:buClrTx/>
                <a:buFontTx/>
                <a:buNone/>
              </a:pPr>
              <a:r>
                <a:rPr lang="en-GB" sz="1800" b="1">
                  <a:latin typeface="Times New Roman" pitchFamily="18" charset="0"/>
                </a:rPr>
                <a:t>See next slides</a:t>
              </a:r>
            </a:p>
          </p:txBody>
        </p:sp>
      </p:grpSp>
      <p:sp>
        <p:nvSpPr>
          <p:cNvPr id="10246" name="Line 2069"/>
          <p:cNvSpPr>
            <a:spLocks noChangeShapeType="1"/>
          </p:cNvSpPr>
          <p:nvPr/>
        </p:nvSpPr>
        <p:spPr bwMode="auto">
          <a:xfrm flipV="1">
            <a:off x="1981200" y="4343400"/>
            <a:ext cx="1676400" cy="762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12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Contents</a:t>
            </a:r>
            <a:endParaRPr lang="en-GB" smtClean="0"/>
          </a:p>
        </p:txBody>
      </p:sp>
      <p:sp>
        <p:nvSpPr>
          <p:cNvPr id="48131" name="Rectangle 512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316913" cy="404653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ct val="0"/>
              </a:spcAft>
            </a:pPr>
            <a:r>
              <a:rPr lang="nl-BE" dirty="0" err="1" smtClean="0"/>
              <a:t>Rationale</a:t>
            </a:r>
            <a:endParaRPr lang="nl-BE" dirty="0" smtClean="0"/>
          </a:p>
          <a:p>
            <a:pPr>
              <a:lnSpc>
                <a:spcPct val="100000"/>
              </a:lnSpc>
              <a:spcAft>
                <a:spcPct val="0"/>
              </a:spcAft>
            </a:pPr>
            <a:r>
              <a:rPr lang="nl-BE" dirty="0" smtClean="0"/>
              <a:t>Document management </a:t>
            </a:r>
            <a:r>
              <a:rPr lang="nl-BE" dirty="0" err="1" smtClean="0"/>
              <a:t>concepts</a:t>
            </a:r>
            <a:endParaRPr lang="nl-BE" dirty="0" smtClean="0"/>
          </a:p>
          <a:p>
            <a:pPr>
              <a:lnSpc>
                <a:spcPct val="100000"/>
              </a:lnSpc>
              <a:spcAft>
                <a:spcPct val="0"/>
              </a:spcAft>
            </a:pPr>
            <a:r>
              <a:rPr lang="nl-BE" dirty="0" err="1" smtClean="0"/>
              <a:t>Basic</a:t>
            </a:r>
            <a:r>
              <a:rPr lang="nl-BE" dirty="0" smtClean="0"/>
              <a:t> features of </a:t>
            </a:r>
            <a:r>
              <a:rPr lang="nl-BE" dirty="0" err="1" smtClean="0"/>
              <a:t>WebLibrary</a:t>
            </a:r>
            <a:endParaRPr lang="nl-BE" dirty="0" smtClean="0"/>
          </a:p>
          <a:p>
            <a:pPr>
              <a:lnSpc>
                <a:spcPct val="100000"/>
              </a:lnSpc>
              <a:spcAft>
                <a:spcPct val="0"/>
              </a:spcAft>
            </a:pPr>
            <a:r>
              <a:rPr lang="nl-BE" dirty="0" err="1" smtClean="0"/>
              <a:t>Review</a:t>
            </a:r>
            <a:r>
              <a:rPr lang="nl-BE" dirty="0" smtClean="0"/>
              <a:t> records in </a:t>
            </a:r>
            <a:r>
              <a:rPr lang="nl-BE" dirty="0" err="1" smtClean="0"/>
              <a:t>WebLibrary</a:t>
            </a:r>
            <a:endParaRPr lang="nl-BE" dirty="0" smtClean="0"/>
          </a:p>
          <a:p>
            <a:pPr>
              <a:lnSpc>
                <a:spcPct val="100000"/>
              </a:lnSpc>
              <a:spcAft>
                <a:spcPct val="0"/>
              </a:spcAft>
            </a:pPr>
            <a:r>
              <a:rPr lang="nl-BE" dirty="0" smtClean="0"/>
              <a:t>Document </a:t>
            </a:r>
            <a:r>
              <a:rPr lang="nl-BE" dirty="0" err="1" smtClean="0"/>
              <a:t>approval</a:t>
            </a:r>
            <a:r>
              <a:rPr lang="nl-BE" dirty="0" smtClean="0"/>
              <a:t> and release in </a:t>
            </a:r>
            <a:r>
              <a:rPr lang="nl-BE" dirty="0" err="1" smtClean="0"/>
              <a:t>WebLibrary</a:t>
            </a:r>
            <a:r>
              <a:rPr lang="nl-BE" dirty="0" smtClean="0"/>
              <a:t> &lt;= UPDATED</a:t>
            </a:r>
            <a:endParaRPr lang="nl-BE" dirty="0" smtClean="0"/>
          </a:p>
          <a:p>
            <a:pPr>
              <a:lnSpc>
                <a:spcPct val="100000"/>
              </a:lnSpc>
              <a:spcAft>
                <a:spcPct val="0"/>
              </a:spcAft>
            </a:pPr>
            <a:r>
              <a:rPr lang="nl-BE" dirty="0" err="1" smtClean="0"/>
              <a:t>Advanced</a:t>
            </a:r>
            <a:r>
              <a:rPr lang="nl-BE" dirty="0" smtClean="0"/>
              <a:t> </a:t>
            </a:r>
            <a:r>
              <a:rPr lang="nl-BE" dirty="0" err="1" smtClean="0"/>
              <a:t>WebLibrary</a:t>
            </a:r>
            <a:r>
              <a:rPr lang="nl-BE" dirty="0" smtClean="0"/>
              <a:t> features </a:t>
            </a:r>
          </a:p>
          <a:p>
            <a:pPr lvl="1">
              <a:lnSpc>
                <a:spcPct val="100000"/>
              </a:lnSpc>
              <a:spcAft>
                <a:spcPct val="0"/>
              </a:spcAft>
            </a:pPr>
            <a:r>
              <a:rPr lang="nl-BE" dirty="0" err="1" smtClean="0"/>
              <a:t>Specific</a:t>
            </a:r>
            <a:r>
              <a:rPr lang="nl-BE" dirty="0" smtClean="0"/>
              <a:t> features </a:t>
            </a:r>
            <a:r>
              <a:rPr lang="nl-BE" dirty="0" err="1" smtClean="0"/>
              <a:t>for</a:t>
            </a:r>
            <a:r>
              <a:rPr lang="nl-BE" dirty="0" smtClean="0"/>
              <a:t> HTML </a:t>
            </a:r>
            <a:r>
              <a:rPr lang="nl-BE" dirty="0" err="1" smtClean="0"/>
              <a:t>documents</a:t>
            </a:r>
            <a:endParaRPr lang="nl-BE" dirty="0" smtClean="0"/>
          </a:p>
          <a:p>
            <a:pPr lvl="1">
              <a:lnSpc>
                <a:spcPct val="100000"/>
              </a:lnSpc>
              <a:spcAft>
                <a:spcPct val="0"/>
              </a:spcAft>
            </a:pPr>
            <a:r>
              <a:rPr lang="nl-BE" dirty="0" smtClean="0"/>
              <a:t>Document </a:t>
            </a:r>
            <a:r>
              <a:rPr lang="nl-BE" dirty="0" err="1" smtClean="0"/>
              <a:t>security</a:t>
            </a:r>
            <a:endParaRPr lang="nl-BE" dirty="0" smtClean="0"/>
          </a:p>
          <a:p>
            <a:pPr lvl="1">
              <a:lnSpc>
                <a:spcPct val="100000"/>
              </a:lnSpc>
              <a:spcAft>
                <a:spcPct val="0"/>
              </a:spcAft>
            </a:pPr>
            <a:r>
              <a:rPr lang="nl-BE" dirty="0" smtClean="0"/>
              <a:t>Document </a:t>
            </a:r>
            <a:r>
              <a:rPr lang="nl-BE" dirty="0" err="1" smtClean="0"/>
              <a:t>delivery</a:t>
            </a:r>
            <a:r>
              <a:rPr lang="nl-BE" dirty="0" smtClean="0"/>
              <a:t> via mail (</a:t>
            </a:r>
            <a:r>
              <a:rPr lang="nl-BE" i="1" dirty="0" smtClean="0"/>
              <a:t>UPDATED</a:t>
            </a:r>
            <a:r>
              <a:rPr lang="nl-BE" dirty="0" smtClean="0"/>
              <a:t>)</a:t>
            </a:r>
          </a:p>
          <a:p>
            <a:pPr lvl="1">
              <a:lnSpc>
                <a:spcPct val="100000"/>
              </a:lnSpc>
              <a:spcAft>
                <a:spcPct val="0"/>
              </a:spcAft>
            </a:pPr>
            <a:r>
              <a:rPr lang="nl-BE" dirty="0" smtClean="0"/>
              <a:t>Document bulk transfer</a:t>
            </a:r>
          </a:p>
          <a:p>
            <a:pPr lvl="1">
              <a:lnSpc>
                <a:spcPct val="100000"/>
              </a:lnSpc>
              <a:spcAft>
                <a:spcPct val="0"/>
              </a:spcAft>
            </a:pPr>
            <a:r>
              <a:rPr lang="en-GB" dirty="0" smtClean="0"/>
              <a:t>PDF as view format</a:t>
            </a:r>
            <a:endParaRPr lang="nl-BE" dirty="0" smtClean="0"/>
          </a:p>
          <a:p>
            <a:pPr lvl="1">
              <a:lnSpc>
                <a:spcPct val="100000"/>
              </a:lnSpc>
              <a:spcAft>
                <a:spcPct val="0"/>
              </a:spcAft>
            </a:pPr>
            <a:r>
              <a:rPr lang="nl-BE" dirty="0" err="1" smtClean="0"/>
              <a:t>Weblib</a:t>
            </a:r>
            <a:r>
              <a:rPr lang="nl-BE" dirty="0" smtClean="0"/>
              <a:t> as FAQ register</a:t>
            </a:r>
          </a:p>
          <a:p>
            <a:pPr lvl="1">
              <a:lnSpc>
                <a:spcPct val="100000"/>
              </a:lnSpc>
              <a:spcAft>
                <a:spcPct val="0"/>
              </a:spcAft>
            </a:pPr>
            <a:r>
              <a:rPr lang="nl-BE" dirty="0" err="1" smtClean="0"/>
              <a:t>Weblib</a:t>
            </a:r>
            <a:r>
              <a:rPr lang="nl-BE" dirty="0" smtClean="0"/>
              <a:t> as </a:t>
            </a:r>
            <a:r>
              <a:rPr lang="nl-BE" dirty="0" err="1" smtClean="0"/>
              <a:t>Action</a:t>
            </a:r>
            <a:r>
              <a:rPr lang="nl-BE" dirty="0" smtClean="0"/>
              <a:t> Point register</a:t>
            </a:r>
          </a:p>
          <a:p>
            <a:pPr lvl="1">
              <a:lnSpc>
                <a:spcPct val="100000"/>
              </a:lnSpc>
              <a:spcAft>
                <a:spcPct val="0"/>
              </a:spcAft>
            </a:pPr>
            <a:r>
              <a:rPr lang="nl-BE" dirty="0" err="1" smtClean="0"/>
              <a:t>Notification</a:t>
            </a:r>
            <a:endParaRPr lang="nl-BE" dirty="0" smtClean="0"/>
          </a:p>
          <a:p>
            <a:pPr lvl="1">
              <a:lnSpc>
                <a:spcPct val="100000"/>
              </a:lnSpc>
              <a:spcAft>
                <a:spcPct val="0"/>
              </a:spcAft>
            </a:pPr>
            <a:r>
              <a:rPr lang="nl-BE" dirty="0" smtClean="0"/>
              <a:t>Document </a:t>
            </a:r>
            <a:r>
              <a:rPr lang="nl-BE" dirty="0" err="1" smtClean="0"/>
              <a:t>read</a:t>
            </a:r>
            <a:r>
              <a:rPr lang="nl-BE" dirty="0" smtClean="0"/>
              <a:t> </a:t>
            </a:r>
            <a:r>
              <a:rPr lang="nl-BE" dirty="0" err="1" smtClean="0"/>
              <a:t>protection</a:t>
            </a:r>
            <a:r>
              <a:rPr lang="nl-BE" dirty="0" smtClean="0"/>
              <a:t> </a:t>
            </a:r>
            <a:r>
              <a:rPr lang="nl-BE" dirty="0" err="1" smtClean="0"/>
              <a:t>with</a:t>
            </a:r>
            <a:r>
              <a:rPr lang="nl-BE" dirty="0" smtClean="0"/>
              <a:t> ACL</a:t>
            </a:r>
            <a:endParaRPr lang="en-GB" dirty="0" smtClean="0"/>
          </a:p>
          <a:p>
            <a:pPr>
              <a:lnSpc>
                <a:spcPct val="100000"/>
              </a:lnSpc>
              <a:spcAft>
                <a:spcPct val="0"/>
              </a:spcAft>
            </a:pPr>
            <a:endParaRPr lang="nl-BE" dirty="0" smtClean="0"/>
          </a:p>
          <a:p>
            <a:pPr>
              <a:lnSpc>
                <a:spcPct val="100000"/>
              </a:lnSpc>
              <a:spcAft>
                <a:spcPct val="0"/>
              </a:spcAft>
            </a:pPr>
            <a:r>
              <a:rPr lang="nl-BE" dirty="0" err="1" smtClean="0"/>
              <a:t>Weblib</a:t>
            </a:r>
            <a:r>
              <a:rPr lang="nl-BE" dirty="0" smtClean="0"/>
              <a:t> </a:t>
            </a:r>
            <a:r>
              <a:rPr lang="nl-BE" dirty="0" err="1" smtClean="0"/>
              <a:t>philosophy</a:t>
            </a:r>
            <a:endParaRPr lang="nl-BE" dirty="0" smtClean="0"/>
          </a:p>
          <a:p>
            <a:pPr>
              <a:lnSpc>
                <a:spcPct val="100000"/>
              </a:lnSpc>
              <a:spcAft>
                <a:spcPct val="0"/>
              </a:spcAft>
            </a:pPr>
            <a:r>
              <a:rPr lang="nl-BE" dirty="0" smtClean="0"/>
              <a:t>Extra </a:t>
            </a:r>
            <a:r>
              <a:rPr lang="nl-BE" dirty="0" err="1" smtClean="0"/>
              <a:t>Information</a:t>
            </a:r>
            <a:endParaRPr lang="nl-BE" dirty="0" smtClean="0"/>
          </a:p>
          <a:p>
            <a:pPr>
              <a:lnSpc>
                <a:spcPct val="100000"/>
              </a:lnSpc>
              <a:spcAft>
                <a:spcPct val="0"/>
              </a:spcAft>
            </a:pPr>
            <a:r>
              <a:rPr lang="nl-BE" dirty="0" smtClean="0"/>
              <a:t>Management </a:t>
            </a:r>
            <a:r>
              <a:rPr lang="nl-BE" dirty="0" err="1" smtClean="0"/>
              <a:t>summary</a:t>
            </a:r>
            <a:endParaRPr lang="nl-B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316913" cy="1220788"/>
          </a:xfrm>
        </p:spPr>
        <p:txBody>
          <a:bodyPr/>
          <a:lstStyle/>
          <a:p>
            <a:r>
              <a:rPr lang="en-GB" sz="1500" smtClean="0"/>
              <a:t>Before proposal version step-up a </a:t>
            </a:r>
            <a:r>
              <a:rPr lang="en-GB" sz="1500" b="1" smtClean="0"/>
              <a:t>Check-Out</a:t>
            </a:r>
            <a:r>
              <a:rPr lang="en-GB" sz="1500" smtClean="0"/>
              <a:t> of the existing version is required.</a:t>
            </a:r>
          </a:p>
          <a:p>
            <a:r>
              <a:rPr lang="en-GB" sz="1500" smtClean="0"/>
              <a:t>Action can only be performed by the </a:t>
            </a:r>
            <a:r>
              <a:rPr lang="en-GB" sz="1500" b="1" smtClean="0"/>
              <a:t>Author(s)</a:t>
            </a:r>
            <a:r>
              <a:rPr lang="en-GB" sz="1500" smtClean="0"/>
              <a:t> of the document or the appraisal/release authorities.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 smtClean="0"/>
              <a:t>Web Library - Authors - Updating a document - </a:t>
            </a:r>
            <a:r>
              <a:rPr lang="en-GB" sz="1500" u="sng" smtClean="0"/>
              <a:t>Check Out</a:t>
            </a:r>
            <a:endParaRPr lang="en-GB" smtClean="0"/>
          </a:p>
        </p:txBody>
      </p:sp>
      <p:sp>
        <p:nvSpPr>
          <p:cNvPr id="1278982" name="Rectangle 6"/>
          <p:cNvSpPr>
            <a:spLocks noChangeArrowheads="1"/>
          </p:cNvSpPr>
          <p:nvPr/>
        </p:nvSpPr>
        <p:spPr bwMode="auto">
          <a:xfrm>
            <a:off x="4572000" y="1752600"/>
            <a:ext cx="1066800" cy="457200"/>
          </a:xfrm>
          <a:prstGeom prst="rect">
            <a:avLst/>
          </a:prstGeom>
          <a:noFill/>
          <a:ln w="12700">
            <a:solidFill>
              <a:srgbClr val="CC33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aphicFrame>
        <p:nvGraphicFramePr>
          <p:cNvPr id="11266" name="Object 2048"/>
          <p:cNvGraphicFramePr>
            <a:graphicFrameLocks noChangeAspect="1"/>
          </p:cNvGraphicFramePr>
          <p:nvPr/>
        </p:nvGraphicFramePr>
        <p:xfrm>
          <a:off x="990600" y="2590800"/>
          <a:ext cx="6477000" cy="3509963"/>
        </p:xfrm>
        <a:graphic>
          <a:graphicData uri="http://schemas.openxmlformats.org/presentationml/2006/ole">
            <p:oleObj spid="_x0000_s11266" name="Bitmap Image" r:id="rId3" imgW="7552381" imgH="4447619" progId="Paint.Picture">
              <p:embed/>
            </p:oleObj>
          </a:graphicData>
        </a:graphic>
      </p:graphicFrame>
      <p:sp>
        <p:nvSpPr>
          <p:cNvPr id="11270" name="Line 7"/>
          <p:cNvSpPr>
            <a:spLocks noChangeShapeType="1"/>
          </p:cNvSpPr>
          <p:nvPr/>
        </p:nvSpPr>
        <p:spPr bwMode="auto">
          <a:xfrm>
            <a:off x="4953000" y="2209800"/>
            <a:ext cx="381000" cy="1600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78984" name="Oval 8"/>
          <p:cNvSpPr>
            <a:spLocks noChangeArrowheads="1"/>
          </p:cNvSpPr>
          <p:nvPr/>
        </p:nvSpPr>
        <p:spPr bwMode="auto">
          <a:xfrm>
            <a:off x="2438400" y="4724400"/>
            <a:ext cx="1295400" cy="381000"/>
          </a:xfrm>
          <a:prstGeom prst="ellipse">
            <a:avLst/>
          </a:prstGeom>
          <a:noFill/>
          <a:ln w="28575">
            <a:solidFill>
              <a:srgbClr val="4C4C98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272" name="AutoShape 3"/>
          <p:cNvSpPr>
            <a:spLocks noChangeArrowheads="1"/>
          </p:cNvSpPr>
          <p:nvPr/>
        </p:nvSpPr>
        <p:spPr bwMode="auto">
          <a:xfrm rot="-1200000">
            <a:off x="3124200" y="4114800"/>
            <a:ext cx="990600" cy="450850"/>
          </a:xfrm>
          <a:prstGeom prst="curvedDownArrow">
            <a:avLst>
              <a:gd name="adj1" fmla="val 33415"/>
              <a:gd name="adj2" fmla="val 70035"/>
              <a:gd name="adj3" fmla="val 30417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 smtClean="0"/>
              <a:t>Web Library - Authors - Updating a document - </a:t>
            </a:r>
            <a:r>
              <a:rPr lang="en-GB" sz="1500" u="sng" smtClean="0"/>
              <a:t>Check In</a:t>
            </a:r>
            <a:endParaRPr lang="en-GB" smtClean="0"/>
          </a:p>
        </p:txBody>
      </p:sp>
      <p:pic>
        <p:nvPicPr>
          <p:cNvPr id="12293" name="Picture 24" descr="uploa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4572000"/>
            <a:ext cx="4038600" cy="1349375"/>
          </a:xfrm>
          <a:prstGeom prst="rect">
            <a:avLst/>
          </a:prstGeom>
          <a:noFill/>
          <a:ln w="12700">
            <a:solidFill>
              <a:srgbClr val="33CC33"/>
            </a:solidFill>
            <a:miter lim="800000"/>
            <a:headEnd/>
            <a:tailEnd/>
          </a:ln>
        </p:spPr>
      </p:pic>
      <p:sp>
        <p:nvSpPr>
          <p:cNvPr id="12294" name="Text Box 7"/>
          <p:cNvSpPr txBox="1">
            <a:spLocks noChangeArrowheads="1"/>
          </p:cNvSpPr>
          <p:nvPr/>
        </p:nvSpPr>
        <p:spPr bwMode="auto">
          <a:xfrm>
            <a:off x="5029200" y="1524000"/>
            <a:ext cx="3094038" cy="1216025"/>
          </a:xfrm>
          <a:prstGeom prst="rect">
            <a:avLst/>
          </a:prstGeom>
          <a:solidFill>
            <a:schemeClr val="bg1"/>
          </a:solidFill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Click on </a:t>
            </a: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Refresh Doc</a:t>
            </a: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 Info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and a new menu appears: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Check-in buttons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Undo Check-out button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 instead of  Check-out for Proposal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en-GB" sz="1200">
              <a:solidFill>
                <a:srgbClr val="4C4C98"/>
              </a:solidFill>
              <a:latin typeface="Times New Roman" pitchFamily="18" charset="0"/>
            </a:endParaRPr>
          </a:p>
        </p:txBody>
      </p:sp>
      <p:sp>
        <p:nvSpPr>
          <p:cNvPr id="12295" name="Oval 13"/>
          <p:cNvSpPr>
            <a:spLocks noChangeArrowheads="1"/>
          </p:cNvSpPr>
          <p:nvPr/>
        </p:nvSpPr>
        <p:spPr bwMode="auto">
          <a:xfrm>
            <a:off x="6629400" y="4953000"/>
            <a:ext cx="1371600" cy="381000"/>
          </a:xfrm>
          <a:prstGeom prst="ellipse">
            <a:avLst/>
          </a:prstGeom>
          <a:solidFill>
            <a:srgbClr val="CCCC00"/>
          </a:solidFill>
          <a:ln w="127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Times New Roman" pitchFamily="18" charset="0"/>
              </a:rPr>
              <a:t>Ed 02 P01</a:t>
            </a:r>
          </a:p>
        </p:txBody>
      </p:sp>
      <p:sp>
        <p:nvSpPr>
          <p:cNvPr id="12296" name="Text Box 16"/>
          <p:cNvSpPr txBox="1">
            <a:spLocks noChangeArrowheads="1"/>
          </p:cNvSpPr>
          <p:nvPr/>
        </p:nvSpPr>
        <p:spPr bwMode="auto">
          <a:xfrm>
            <a:off x="4343400" y="3886200"/>
            <a:ext cx="2763838" cy="469900"/>
          </a:xfrm>
          <a:prstGeom prst="rect">
            <a:avLst/>
          </a:prstGeom>
          <a:solidFill>
            <a:schemeClr val="bg1"/>
          </a:solidFill>
          <a:ln w="12700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Info for History file, e.g. a copy of a mail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to build up the history file automatically.</a:t>
            </a:r>
            <a:endParaRPr lang="en-GB" sz="1000" b="1">
              <a:latin typeface="Times New Roman" pitchFamily="18" charset="0"/>
            </a:endParaRPr>
          </a:p>
        </p:txBody>
      </p:sp>
      <p:sp>
        <p:nvSpPr>
          <p:cNvPr id="1280020" name="Rectangle 20"/>
          <p:cNvSpPr>
            <a:spLocks noChangeArrowheads="1"/>
          </p:cNvSpPr>
          <p:nvPr/>
        </p:nvSpPr>
        <p:spPr bwMode="auto">
          <a:xfrm flipV="1">
            <a:off x="3228975" y="2792413"/>
            <a:ext cx="9144000" cy="746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endParaRPr lang="en-US"/>
          </a:p>
        </p:txBody>
      </p:sp>
      <p:graphicFrame>
        <p:nvGraphicFramePr>
          <p:cNvPr id="12290" name="Object 25"/>
          <p:cNvGraphicFramePr>
            <a:graphicFrameLocks noChangeAspect="1"/>
          </p:cNvGraphicFramePr>
          <p:nvPr/>
        </p:nvGraphicFramePr>
        <p:xfrm>
          <a:off x="152400" y="1295400"/>
          <a:ext cx="3962400" cy="2544763"/>
        </p:xfrm>
        <a:graphic>
          <a:graphicData uri="http://schemas.openxmlformats.org/presentationml/2006/ole">
            <p:oleObj spid="_x0000_s12290" name="Bitmap Image" r:id="rId4" imgW="6628571" imgH="4258269" progId="Paint.Picture">
              <p:embed/>
            </p:oleObj>
          </a:graphicData>
        </a:graphic>
      </p:graphicFrame>
      <p:graphicFrame>
        <p:nvGraphicFramePr>
          <p:cNvPr id="12291" name="Object 26"/>
          <p:cNvGraphicFramePr>
            <a:graphicFrameLocks noChangeAspect="1"/>
          </p:cNvGraphicFramePr>
          <p:nvPr/>
        </p:nvGraphicFramePr>
        <p:xfrm>
          <a:off x="152400" y="3886200"/>
          <a:ext cx="3962400" cy="2165350"/>
        </p:xfrm>
        <a:graphic>
          <a:graphicData uri="http://schemas.openxmlformats.org/presentationml/2006/ole">
            <p:oleObj spid="_x0000_s12291" name="Bitmap Image" r:id="rId5" imgW="8504762" imgH="4476190" progId="Paint.Picture">
              <p:embed/>
            </p:oleObj>
          </a:graphicData>
        </a:graphic>
      </p:graphicFrame>
      <p:sp>
        <p:nvSpPr>
          <p:cNvPr id="12298" name="Line 27"/>
          <p:cNvSpPr>
            <a:spLocks noChangeShapeType="1"/>
          </p:cNvSpPr>
          <p:nvPr/>
        </p:nvSpPr>
        <p:spPr bwMode="auto">
          <a:xfrm flipH="1">
            <a:off x="3657600" y="4343400"/>
            <a:ext cx="762000" cy="1295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99" name="AutoShape 11"/>
          <p:cNvSpPr>
            <a:spLocks noChangeArrowheads="1"/>
          </p:cNvSpPr>
          <p:nvPr/>
        </p:nvSpPr>
        <p:spPr bwMode="auto">
          <a:xfrm rot="169124" flipV="1">
            <a:off x="531813" y="5781675"/>
            <a:ext cx="5029200" cy="609600"/>
          </a:xfrm>
          <a:prstGeom prst="curvedDownArrow">
            <a:avLst>
              <a:gd name="adj1" fmla="val 125469"/>
              <a:gd name="adj2" fmla="val 262969"/>
              <a:gd name="adj3" fmla="val 30417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00" name="Oval 6"/>
          <p:cNvSpPr>
            <a:spLocks noChangeArrowheads="1"/>
          </p:cNvSpPr>
          <p:nvPr/>
        </p:nvSpPr>
        <p:spPr bwMode="auto">
          <a:xfrm>
            <a:off x="1752600" y="2971800"/>
            <a:ext cx="609600" cy="152400"/>
          </a:xfrm>
          <a:prstGeom prst="ellipse">
            <a:avLst/>
          </a:prstGeom>
          <a:noFill/>
          <a:ln w="28575">
            <a:solidFill>
              <a:srgbClr val="4C4C9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01" name="AutoShape 15"/>
          <p:cNvSpPr>
            <a:spLocks noChangeArrowheads="1"/>
          </p:cNvSpPr>
          <p:nvPr/>
        </p:nvSpPr>
        <p:spPr bwMode="auto">
          <a:xfrm rot="6361304">
            <a:off x="1771650" y="3500438"/>
            <a:ext cx="1219200" cy="450850"/>
          </a:xfrm>
          <a:prstGeom prst="curvedDownArrow">
            <a:avLst>
              <a:gd name="adj1" fmla="val 41127"/>
              <a:gd name="adj2" fmla="val 86197"/>
              <a:gd name="adj3" fmla="val 25440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02" name="Line 29"/>
          <p:cNvSpPr>
            <a:spLocks noChangeShapeType="1"/>
          </p:cNvSpPr>
          <p:nvPr/>
        </p:nvSpPr>
        <p:spPr bwMode="auto">
          <a:xfrm flipH="1">
            <a:off x="1524000" y="2209800"/>
            <a:ext cx="4191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03" name="Line 30"/>
          <p:cNvSpPr>
            <a:spLocks noChangeShapeType="1"/>
          </p:cNvSpPr>
          <p:nvPr/>
        </p:nvSpPr>
        <p:spPr bwMode="auto">
          <a:xfrm>
            <a:off x="1524000" y="2209800"/>
            <a:ext cx="0" cy="762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04" name="Oval 12"/>
          <p:cNvSpPr>
            <a:spLocks noChangeArrowheads="1"/>
          </p:cNvSpPr>
          <p:nvPr/>
        </p:nvSpPr>
        <p:spPr bwMode="auto">
          <a:xfrm>
            <a:off x="3505200" y="1447800"/>
            <a:ext cx="1371600" cy="381000"/>
          </a:xfrm>
          <a:prstGeom prst="ellipse">
            <a:avLst/>
          </a:prstGeom>
          <a:solidFill>
            <a:srgbClr val="CCCC00"/>
          </a:solidFill>
          <a:ln w="1270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Times New Roman" pitchFamily="18" charset="0"/>
              </a:rPr>
              <a:t>Ed 01 RL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AutoShape 2"/>
          <p:cNvSpPr>
            <a:spLocks noChangeArrowheads="1"/>
          </p:cNvSpPr>
          <p:nvPr/>
        </p:nvSpPr>
        <p:spPr bwMode="auto">
          <a:xfrm rot="6361304">
            <a:off x="14331950" y="3429000"/>
            <a:ext cx="1066800" cy="450850"/>
          </a:xfrm>
          <a:prstGeom prst="curvedDownArrow">
            <a:avLst>
              <a:gd name="adj1" fmla="val 35986"/>
              <a:gd name="adj2" fmla="val 75423"/>
              <a:gd name="adj3" fmla="val 30417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 smtClean="0"/>
              <a:t>Web Library - Authors -  Updating the document </a:t>
            </a:r>
            <a:r>
              <a:rPr lang="en-GB" sz="1600" u="sng" smtClean="0"/>
              <a:t>Status</a:t>
            </a:r>
            <a:endParaRPr lang="en-GB" u="sng" smtClean="0"/>
          </a:p>
        </p:txBody>
      </p:sp>
      <p:sp>
        <p:nvSpPr>
          <p:cNvPr id="1332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316913" cy="876300"/>
          </a:xfrm>
        </p:spPr>
        <p:txBody>
          <a:bodyPr/>
          <a:lstStyle/>
          <a:p>
            <a:pPr>
              <a:lnSpc>
                <a:spcPts val="1300"/>
              </a:lnSpc>
            </a:pPr>
            <a:r>
              <a:rPr lang="en-GB" sz="1300" smtClean="0"/>
              <a:t>Updating the document status in relation to the Document Life Cycle.</a:t>
            </a:r>
          </a:p>
          <a:p>
            <a:r>
              <a:rPr lang="en-GB" sz="1300" smtClean="0"/>
              <a:t>Action can only be performed by the </a:t>
            </a:r>
            <a:r>
              <a:rPr lang="en-GB" sz="1300" b="1" smtClean="0"/>
              <a:t>Author(s)</a:t>
            </a:r>
            <a:r>
              <a:rPr lang="en-GB" sz="1300" smtClean="0"/>
              <a:t> of the document or the appraisal/release authorities.</a:t>
            </a:r>
            <a:endParaRPr lang="en-GB" sz="1100" smtClean="0"/>
          </a:p>
        </p:txBody>
      </p:sp>
      <p:sp>
        <p:nvSpPr>
          <p:cNvPr id="13321" name="Text Box 11"/>
          <p:cNvSpPr txBox="1">
            <a:spLocks noChangeArrowheads="1"/>
          </p:cNvSpPr>
          <p:nvPr/>
        </p:nvSpPr>
        <p:spPr bwMode="auto">
          <a:xfrm>
            <a:off x="6400800" y="1752600"/>
            <a:ext cx="2209800" cy="668338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Click on </a:t>
            </a: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Change Status </a:t>
            </a: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to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do a step-up from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IP1 to IP2 status</a:t>
            </a:r>
          </a:p>
        </p:txBody>
      </p:sp>
      <p:sp>
        <p:nvSpPr>
          <p:cNvPr id="13322" name="Text Box 14"/>
          <p:cNvSpPr txBox="1">
            <a:spLocks noChangeArrowheads="1"/>
          </p:cNvSpPr>
          <p:nvPr/>
        </p:nvSpPr>
        <p:spPr bwMode="auto">
          <a:xfrm>
            <a:off x="6400800" y="2514600"/>
            <a:ext cx="2209800" cy="303213"/>
          </a:xfrm>
          <a:prstGeom prst="rect">
            <a:avLst/>
          </a:prstGeom>
          <a:solidFill>
            <a:schemeClr val="bg1"/>
          </a:solidFill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Select status IP2</a:t>
            </a:r>
          </a:p>
        </p:txBody>
      </p:sp>
      <p:sp>
        <p:nvSpPr>
          <p:cNvPr id="13323" name="Text Box 16"/>
          <p:cNvSpPr txBox="1">
            <a:spLocks noChangeArrowheads="1"/>
          </p:cNvSpPr>
          <p:nvPr/>
        </p:nvSpPr>
        <p:spPr bwMode="auto">
          <a:xfrm>
            <a:off x="5181600" y="5638800"/>
            <a:ext cx="2209800" cy="303213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Status changed to IP2</a:t>
            </a:r>
          </a:p>
        </p:txBody>
      </p:sp>
      <p:graphicFrame>
        <p:nvGraphicFramePr>
          <p:cNvPr id="13314" name="Object 18"/>
          <p:cNvGraphicFramePr>
            <a:graphicFrameLocks noChangeAspect="1"/>
          </p:cNvGraphicFramePr>
          <p:nvPr/>
        </p:nvGraphicFramePr>
        <p:xfrm>
          <a:off x="304800" y="2057400"/>
          <a:ext cx="4760913" cy="2216150"/>
        </p:xfrm>
        <a:graphic>
          <a:graphicData uri="http://schemas.openxmlformats.org/presentationml/2006/ole">
            <p:oleObj spid="_x0000_s13314" name="Bitmap Image" r:id="rId4" imgW="6628571" imgH="3086531" progId="Paint.Picture">
              <p:embed/>
            </p:oleObj>
          </a:graphicData>
        </a:graphic>
      </p:graphicFrame>
      <p:graphicFrame>
        <p:nvGraphicFramePr>
          <p:cNvPr id="13315" name="Object 19"/>
          <p:cNvGraphicFramePr>
            <a:graphicFrameLocks noChangeAspect="1"/>
          </p:cNvGraphicFramePr>
          <p:nvPr/>
        </p:nvGraphicFramePr>
        <p:xfrm>
          <a:off x="3200400" y="3200400"/>
          <a:ext cx="4033838" cy="1270000"/>
        </p:xfrm>
        <a:graphic>
          <a:graphicData uri="http://schemas.openxmlformats.org/presentationml/2006/ole">
            <p:oleObj spid="_x0000_s13315" name="Bitmap Image" r:id="rId5" imgW="5172797" imgH="1628571" progId="Paint.Picture">
              <p:embed/>
            </p:oleObj>
          </a:graphicData>
        </a:graphic>
      </p:graphicFrame>
      <p:sp>
        <p:nvSpPr>
          <p:cNvPr id="13324" name="Line 15"/>
          <p:cNvSpPr>
            <a:spLocks noChangeShapeType="1"/>
          </p:cNvSpPr>
          <p:nvPr/>
        </p:nvSpPr>
        <p:spPr bwMode="auto">
          <a:xfrm flipH="1">
            <a:off x="4343400" y="2743200"/>
            <a:ext cx="2057400" cy="838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Line 12"/>
          <p:cNvSpPr>
            <a:spLocks noChangeShapeType="1"/>
          </p:cNvSpPr>
          <p:nvPr/>
        </p:nvSpPr>
        <p:spPr bwMode="auto">
          <a:xfrm flipH="1">
            <a:off x="2133600" y="2209800"/>
            <a:ext cx="4267200" cy="1371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316" name="Object 20"/>
          <p:cNvGraphicFramePr>
            <a:graphicFrameLocks noChangeAspect="1"/>
          </p:cNvGraphicFramePr>
          <p:nvPr/>
        </p:nvGraphicFramePr>
        <p:xfrm>
          <a:off x="5105400" y="3581400"/>
          <a:ext cx="3805238" cy="1565275"/>
        </p:xfrm>
        <a:graphic>
          <a:graphicData uri="http://schemas.openxmlformats.org/presentationml/2006/ole">
            <p:oleObj spid="_x0000_s13316" name="Bitmap Image" r:id="rId6" imgW="5630061" imgH="2314286" progId="Paint.Picture">
              <p:embed/>
            </p:oleObj>
          </a:graphicData>
        </a:graphic>
      </p:graphicFrame>
      <p:sp>
        <p:nvSpPr>
          <p:cNvPr id="13326" name="AutoShape 9"/>
          <p:cNvSpPr>
            <a:spLocks noChangeArrowheads="1"/>
          </p:cNvSpPr>
          <p:nvPr/>
        </p:nvSpPr>
        <p:spPr bwMode="auto">
          <a:xfrm rot="4200000">
            <a:off x="7045325" y="3470275"/>
            <a:ext cx="990600" cy="450850"/>
          </a:xfrm>
          <a:prstGeom prst="curvedDownArrow">
            <a:avLst>
              <a:gd name="adj1" fmla="val 33415"/>
              <a:gd name="adj2" fmla="val 70035"/>
              <a:gd name="adj3" fmla="val 30417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7" name="AutoShape 13"/>
          <p:cNvSpPr>
            <a:spLocks noChangeArrowheads="1"/>
          </p:cNvSpPr>
          <p:nvPr/>
        </p:nvSpPr>
        <p:spPr bwMode="auto">
          <a:xfrm rot="600000">
            <a:off x="2057400" y="2992438"/>
            <a:ext cx="1752600" cy="588962"/>
          </a:xfrm>
          <a:prstGeom prst="curvedDownArrow">
            <a:avLst>
              <a:gd name="adj1" fmla="val 19769"/>
              <a:gd name="adj2" fmla="val 83004"/>
              <a:gd name="adj3" fmla="val 51444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317" name="Object 21"/>
          <p:cNvGraphicFramePr>
            <a:graphicFrameLocks noChangeAspect="1"/>
          </p:cNvGraphicFramePr>
          <p:nvPr/>
        </p:nvGraphicFramePr>
        <p:xfrm>
          <a:off x="152400" y="4343400"/>
          <a:ext cx="4343400" cy="1752600"/>
        </p:xfrm>
        <a:graphic>
          <a:graphicData uri="http://schemas.openxmlformats.org/presentationml/2006/ole">
            <p:oleObj spid="_x0000_s13317" name="Bitmap Image" r:id="rId7" imgW="6287378" imgH="2886478" progId="Paint.Picture">
              <p:embed/>
            </p:oleObj>
          </a:graphicData>
        </a:graphic>
      </p:graphicFrame>
      <p:sp>
        <p:nvSpPr>
          <p:cNvPr id="13328" name="AutoShape 10"/>
          <p:cNvSpPr>
            <a:spLocks noChangeArrowheads="1"/>
          </p:cNvSpPr>
          <p:nvPr/>
        </p:nvSpPr>
        <p:spPr bwMode="auto">
          <a:xfrm rot="10500000">
            <a:off x="4038600" y="4953000"/>
            <a:ext cx="1484313" cy="306388"/>
          </a:xfrm>
          <a:prstGeom prst="rightArrow">
            <a:avLst>
              <a:gd name="adj1" fmla="val 24361"/>
              <a:gd name="adj2" fmla="val 137845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9" name="Line 22"/>
          <p:cNvSpPr>
            <a:spLocks noChangeShapeType="1"/>
          </p:cNvSpPr>
          <p:nvPr/>
        </p:nvSpPr>
        <p:spPr bwMode="auto">
          <a:xfrm flipH="1" flipV="1">
            <a:off x="2438400" y="5486400"/>
            <a:ext cx="2819400" cy="304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2" descr="Image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5029200"/>
            <a:ext cx="2543175" cy="1000125"/>
          </a:xfrm>
          <a:prstGeom prst="rect">
            <a:avLst/>
          </a:prstGeom>
          <a:noFill/>
          <a:ln w="12700">
            <a:solidFill>
              <a:srgbClr val="33CC33"/>
            </a:solidFill>
            <a:miter lim="800000"/>
            <a:headEnd/>
            <a:tailEnd/>
          </a:ln>
        </p:spPr>
      </p:pic>
      <p:sp>
        <p:nvSpPr>
          <p:cNvPr id="14340" name="AutoShape 4"/>
          <p:cNvSpPr>
            <a:spLocks noChangeArrowheads="1"/>
          </p:cNvSpPr>
          <p:nvPr/>
        </p:nvSpPr>
        <p:spPr bwMode="auto">
          <a:xfrm rot="6361304">
            <a:off x="14331950" y="3429000"/>
            <a:ext cx="1066800" cy="450850"/>
          </a:xfrm>
          <a:prstGeom prst="curvedDownArrow">
            <a:avLst>
              <a:gd name="adj1" fmla="val 35986"/>
              <a:gd name="adj2" fmla="val 75423"/>
              <a:gd name="adj3" fmla="val 30417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 smtClean="0"/>
              <a:t>Web Library - Authors -  Entering number of Logical Pages</a:t>
            </a:r>
            <a:endParaRPr lang="en-GB" u="sng" smtClean="0"/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316913" cy="312738"/>
          </a:xfrm>
        </p:spPr>
        <p:txBody>
          <a:bodyPr/>
          <a:lstStyle/>
          <a:p>
            <a:r>
              <a:rPr lang="en-GB" sz="1300" smtClean="0"/>
              <a:t>At status IP2, the author must enter the number of new and changed logical pages.</a:t>
            </a:r>
            <a:endParaRPr lang="en-GB" sz="1100" smtClean="0"/>
          </a:p>
        </p:txBody>
      </p:sp>
      <p:sp>
        <p:nvSpPr>
          <p:cNvPr id="14343" name="Text Box 8"/>
          <p:cNvSpPr txBox="1">
            <a:spLocks noChangeArrowheads="1"/>
          </p:cNvSpPr>
          <p:nvPr/>
        </p:nvSpPr>
        <p:spPr bwMode="auto">
          <a:xfrm>
            <a:off x="6400800" y="2163763"/>
            <a:ext cx="2209800" cy="303212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Click on </a:t>
            </a: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Update Keywords</a:t>
            </a:r>
            <a:endParaRPr lang="en-GB" sz="1200">
              <a:solidFill>
                <a:srgbClr val="4C4C98"/>
              </a:solidFill>
              <a:latin typeface="Times New Roman" pitchFamily="18" charset="0"/>
            </a:endParaRPr>
          </a:p>
        </p:txBody>
      </p:sp>
      <p:sp>
        <p:nvSpPr>
          <p:cNvPr id="14344" name="Text Box 10"/>
          <p:cNvSpPr txBox="1">
            <a:spLocks noChangeArrowheads="1"/>
          </p:cNvSpPr>
          <p:nvPr/>
        </p:nvSpPr>
        <p:spPr bwMode="auto">
          <a:xfrm>
            <a:off x="6400800" y="5273675"/>
            <a:ext cx="2209800" cy="485775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Fill out number of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new and changed logical pages</a:t>
            </a:r>
          </a:p>
        </p:txBody>
      </p:sp>
      <p:sp>
        <p:nvSpPr>
          <p:cNvPr id="14345" name="Line 11"/>
          <p:cNvSpPr>
            <a:spLocks noChangeShapeType="1"/>
          </p:cNvSpPr>
          <p:nvPr/>
        </p:nvSpPr>
        <p:spPr bwMode="auto">
          <a:xfrm flipH="1" flipV="1">
            <a:off x="3962400" y="5562600"/>
            <a:ext cx="24384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4338" name="Object 13"/>
          <p:cNvGraphicFramePr>
            <a:graphicFrameLocks noChangeAspect="1"/>
          </p:cNvGraphicFramePr>
          <p:nvPr/>
        </p:nvGraphicFramePr>
        <p:xfrm>
          <a:off x="381000" y="1447800"/>
          <a:ext cx="5805488" cy="3552825"/>
        </p:xfrm>
        <a:graphic>
          <a:graphicData uri="http://schemas.openxmlformats.org/presentationml/2006/ole">
            <p:oleObj spid="_x0000_s14338" name="Bitmap Image" r:id="rId5" imgW="6582694" imgH="4029637" progId="Paint.Picture">
              <p:embed/>
            </p:oleObj>
          </a:graphicData>
        </a:graphic>
      </p:graphicFrame>
      <p:sp>
        <p:nvSpPr>
          <p:cNvPr id="14346" name="AutoShape 7"/>
          <p:cNvSpPr>
            <a:spLocks noChangeArrowheads="1"/>
          </p:cNvSpPr>
          <p:nvPr/>
        </p:nvSpPr>
        <p:spPr bwMode="auto">
          <a:xfrm rot="4200000">
            <a:off x="3617913" y="4370388"/>
            <a:ext cx="1447800" cy="450850"/>
          </a:xfrm>
          <a:prstGeom prst="curvedDownArrow">
            <a:avLst>
              <a:gd name="adj1" fmla="val 37554"/>
              <a:gd name="adj2" fmla="val 91075"/>
              <a:gd name="adj3" fmla="val 30417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347" name="Line 9"/>
          <p:cNvSpPr>
            <a:spLocks noChangeShapeType="1"/>
          </p:cNvSpPr>
          <p:nvPr/>
        </p:nvSpPr>
        <p:spPr bwMode="auto">
          <a:xfrm flipH="1">
            <a:off x="5257800" y="2209800"/>
            <a:ext cx="1143000" cy="1447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369300" cy="609600"/>
          </a:xfrm>
          <a:noFill/>
        </p:spPr>
        <p:txBody>
          <a:bodyPr lIns="90488" tIns="44450" rIns="90488" bIns="44450"/>
          <a:lstStyle/>
          <a:p>
            <a:r>
              <a:rPr lang="en-GB" sz="1400" smtClean="0"/>
              <a:t>A document that has no version control has always </a:t>
            </a:r>
            <a:r>
              <a:rPr lang="en-GB" sz="1400" u="sng" smtClean="0"/>
              <a:t>Ed 00</a:t>
            </a:r>
            <a:r>
              <a:rPr lang="en-GB" sz="1400" smtClean="0"/>
              <a:t> and is always overwritten</a:t>
            </a:r>
          </a:p>
          <a:p>
            <a:pPr lvl="3"/>
            <a:r>
              <a:rPr lang="en-GB" sz="1000" u="sng" smtClean="0"/>
              <a:t>Download</a:t>
            </a:r>
            <a:r>
              <a:rPr lang="en-GB" sz="1000" smtClean="0"/>
              <a:t> function is available</a:t>
            </a:r>
          </a:p>
          <a:p>
            <a:pPr lvl="3"/>
            <a:r>
              <a:rPr lang="en-GB" sz="1000" smtClean="0"/>
              <a:t>Instead of Check-in,  the </a:t>
            </a:r>
            <a:r>
              <a:rPr lang="en-GB" sz="1000" u="sng" smtClean="0"/>
              <a:t>Update</a:t>
            </a:r>
            <a:r>
              <a:rPr lang="en-GB" sz="1000" smtClean="0"/>
              <a:t> function is available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 smtClean="0"/>
              <a:t>Web Library - Authors -  </a:t>
            </a:r>
            <a:r>
              <a:rPr lang="en-GB" sz="1500" smtClean="0"/>
              <a:t>Updating a Non-configurable document</a:t>
            </a:r>
          </a:p>
        </p:txBody>
      </p:sp>
      <p:sp>
        <p:nvSpPr>
          <p:cNvPr id="15365" name="Text Box 6"/>
          <p:cNvSpPr txBox="1">
            <a:spLocks noChangeArrowheads="1"/>
          </p:cNvSpPr>
          <p:nvPr/>
        </p:nvSpPr>
        <p:spPr bwMode="auto">
          <a:xfrm>
            <a:off x="533400" y="5410200"/>
            <a:ext cx="2209800" cy="485775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To load a new version click on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Update</a:t>
            </a:r>
          </a:p>
        </p:txBody>
      </p:sp>
      <p:sp>
        <p:nvSpPr>
          <p:cNvPr id="15366" name="Text Box 10"/>
          <p:cNvSpPr txBox="1">
            <a:spLocks noChangeArrowheads="1"/>
          </p:cNvSpPr>
          <p:nvPr/>
        </p:nvSpPr>
        <p:spPr bwMode="auto">
          <a:xfrm>
            <a:off x="3048000" y="5486400"/>
            <a:ext cx="1143000" cy="485775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Submit new version</a:t>
            </a:r>
            <a:endParaRPr lang="en-GB" sz="1200" b="1">
              <a:solidFill>
                <a:srgbClr val="4C4C98"/>
              </a:solidFill>
              <a:latin typeface="Times New Roman" pitchFamily="18" charset="0"/>
            </a:endParaRPr>
          </a:p>
        </p:txBody>
      </p:sp>
      <p:sp>
        <p:nvSpPr>
          <p:cNvPr id="15367" name="Text Box 11"/>
          <p:cNvSpPr txBox="1">
            <a:spLocks noChangeArrowheads="1"/>
          </p:cNvSpPr>
          <p:nvPr/>
        </p:nvSpPr>
        <p:spPr bwMode="auto">
          <a:xfrm>
            <a:off x="5638800" y="3276600"/>
            <a:ext cx="2209800" cy="485775"/>
          </a:xfrm>
          <a:prstGeom prst="rect">
            <a:avLst/>
          </a:prstGeom>
          <a:solidFill>
            <a:schemeClr val="bg1"/>
          </a:solidFill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Use </a:t>
            </a: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Download</a:t>
            </a: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 field to store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the source file to a local disc</a:t>
            </a:r>
            <a:endParaRPr lang="en-GB" sz="1200" b="1">
              <a:solidFill>
                <a:srgbClr val="4C4C98"/>
              </a:solidFill>
              <a:latin typeface="Times New Roman" pitchFamily="18" charset="0"/>
            </a:endParaRPr>
          </a:p>
        </p:txBody>
      </p:sp>
      <p:graphicFrame>
        <p:nvGraphicFramePr>
          <p:cNvPr id="15362" name="Object 0"/>
          <p:cNvGraphicFramePr>
            <a:graphicFrameLocks noChangeAspect="1"/>
          </p:cNvGraphicFramePr>
          <p:nvPr/>
        </p:nvGraphicFramePr>
        <p:xfrm>
          <a:off x="304800" y="2133600"/>
          <a:ext cx="4989513" cy="3119438"/>
        </p:xfrm>
        <a:graphic>
          <a:graphicData uri="http://schemas.openxmlformats.org/presentationml/2006/ole">
            <p:oleObj spid="_x0000_s15362" name="Bitmap Image" r:id="rId4" imgW="7085714" imgH="4428571" progId="Paint.Picture">
              <p:embed/>
            </p:oleObj>
          </a:graphicData>
        </a:graphic>
      </p:graphicFrame>
      <p:pic>
        <p:nvPicPr>
          <p:cNvPr id="1536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4419600"/>
            <a:ext cx="3814763" cy="1644650"/>
          </a:xfrm>
          <a:prstGeom prst="rect">
            <a:avLst/>
          </a:prstGeom>
          <a:noFill/>
          <a:ln w="12700">
            <a:solidFill>
              <a:srgbClr val="33CC33"/>
            </a:solidFill>
            <a:miter lim="800000"/>
            <a:headEnd/>
            <a:tailEnd/>
          </a:ln>
        </p:spPr>
      </p:pic>
      <p:sp>
        <p:nvSpPr>
          <p:cNvPr id="15369" name="AutoShape 9"/>
          <p:cNvSpPr>
            <a:spLocks noChangeArrowheads="1"/>
          </p:cNvSpPr>
          <p:nvPr/>
        </p:nvSpPr>
        <p:spPr bwMode="auto">
          <a:xfrm>
            <a:off x="4267200" y="5791200"/>
            <a:ext cx="398463" cy="152400"/>
          </a:xfrm>
          <a:prstGeom prst="rightArrow">
            <a:avLst>
              <a:gd name="adj1" fmla="val 50000"/>
              <a:gd name="adj2" fmla="val 65365"/>
            </a:avLst>
          </a:prstGeom>
          <a:solidFill>
            <a:schemeClr val="accent2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 flipV="1">
            <a:off x="1828800" y="4419600"/>
            <a:ext cx="0" cy="990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2362200" y="3657600"/>
            <a:ext cx="3276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2" name="Line 16"/>
          <p:cNvSpPr>
            <a:spLocks noChangeShapeType="1"/>
          </p:cNvSpPr>
          <p:nvPr/>
        </p:nvSpPr>
        <p:spPr bwMode="auto">
          <a:xfrm>
            <a:off x="2362200" y="3657600"/>
            <a:ext cx="0" cy="609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 smtClean="0"/>
              <a:t>Web Library - Authors -  Document Maintenance options</a:t>
            </a:r>
            <a:endParaRPr lang="en-GB" smtClean="0"/>
          </a:p>
        </p:txBody>
      </p:sp>
      <p:sp>
        <p:nvSpPr>
          <p:cNvPr id="16389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316913" cy="1196975"/>
          </a:xfrm>
        </p:spPr>
        <p:txBody>
          <a:bodyPr/>
          <a:lstStyle/>
          <a:p>
            <a:r>
              <a:rPr lang="en-GB" sz="1300" b="1" smtClean="0"/>
              <a:t>Attributes</a:t>
            </a:r>
            <a:r>
              <a:rPr lang="en-GB" sz="1300" smtClean="0"/>
              <a:t>  of a document can be changed via the</a:t>
            </a:r>
            <a:r>
              <a:rPr lang="en-GB" sz="1300" b="1" smtClean="0"/>
              <a:t> Maintenance</a:t>
            </a:r>
            <a:r>
              <a:rPr lang="en-GB" sz="1300" smtClean="0"/>
              <a:t>  button</a:t>
            </a:r>
            <a:endParaRPr lang="en-GB" sz="1200" smtClean="0"/>
          </a:p>
          <a:p>
            <a:r>
              <a:rPr lang="en-GB" sz="1300" smtClean="0"/>
              <a:t>Action can only be performed by the </a:t>
            </a:r>
            <a:r>
              <a:rPr lang="en-GB" sz="1300" b="1" smtClean="0"/>
              <a:t>Author(s)</a:t>
            </a:r>
            <a:r>
              <a:rPr lang="en-GB" sz="1300" smtClean="0"/>
              <a:t> of the document or the control board related Administrator.</a:t>
            </a:r>
          </a:p>
          <a:p>
            <a:endParaRPr lang="en-GB" sz="1200" smtClean="0"/>
          </a:p>
        </p:txBody>
      </p:sp>
      <p:sp>
        <p:nvSpPr>
          <p:cNvPr id="1285126" name="Rectangle 2054"/>
          <p:cNvSpPr>
            <a:spLocks noChangeArrowheads="1"/>
          </p:cNvSpPr>
          <p:nvPr/>
        </p:nvSpPr>
        <p:spPr bwMode="auto">
          <a:xfrm>
            <a:off x="838200" y="1219200"/>
            <a:ext cx="1143000" cy="304800"/>
          </a:xfrm>
          <a:prstGeom prst="rect">
            <a:avLst/>
          </a:prstGeom>
          <a:noFill/>
          <a:ln w="12700">
            <a:solidFill>
              <a:srgbClr val="CC33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85128" name="Rectangle 2056"/>
          <p:cNvSpPr>
            <a:spLocks noChangeArrowheads="1"/>
          </p:cNvSpPr>
          <p:nvPr/>
        </p:nvSpPr>
        <p:spPr bwMode="auto">
          <a:xfrm>
            <a:off x="5410200" y="1219200"/>
            <a:ext cx="1447800" cy="304800"/>
          </a:xfrm>
          <a:prstGeom prst="rect">
            <a:avLst/>
          </a:prstGeom>
          <a:noFill/>
          <a:ln w="12700">
            <a:solidFill>
              <a:srgbClr val="CC3300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6392" name="AutoShape 2059"/>
          <p:cNvSpPr>
            <a:spLocks noChangeArrowheads="1"/>
          </p:cNvSpPr>
          <p:nvPr/>
        </p:nvSpPr>
        <p:spPr bwMode="auto">
          <a:xfrm rot="300000">
            <a:off x="6858000" y="2819400"/>
            <a:ext cx="1905000" cy="306388"/>
          </a:xfrm>
          <a:prstGeom prst="rightArrow">
            <a:avLst>
              <a:gd name="adj1" fmla="val 24361"/>
              <a:gd name="adj2" fmla="val 176914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6386" name="Object 2065"/>
          <p:cNvGraphicFramePr>
            <a:graphicFrameLocks noChangeAspect="1"/>
          </p:cNvGraphicFramePr>
          <p:nvPr/>
        </p:nvGraphicFramePr>
        <p:xfrm>
          <a:off x="228600" y="2133600"/>
          <a:ext cx="4989513" cy="3119438"/>
        </p:xfrm>
        <a:graphic>
          <a:graphicData uri="http://schemas.openxmlformats.org/presentationml/2006/ole">
            <p:oleObj spid="_x0000_s16386" name="Bitmap Image" r:id="rId4" imgW="7085714" imgH="4428571" progId="Paint.Picture">
              <p:embed/>
            </p:oleObj>
          </a:graphicData>
        </a:graphic>
      </p:graphicFrame>
      <p:sp>
        <p:nvSpPr>
          <p:cNvPr id="16393" name="Text Box 2060"/>
          <p:cNvSpPr txBox="1">
            <a:spLocks noChangeArrowheads="1"/>
          </p:cNvSpPr>
          <p:nvPr/>
        </p:nvSpPr>
        <p:spPr bwMode="auto">
          <a:xfrm>
            <a:off x="6858000" y="2362200"/>
            <a:ext cx="1371600" cy="303213"/>
          </a:xfrm>
          <a:prstGeom prst="rect">
            <a:avLst/>
          </a:prstGeom>
          <a:solidFill>
            <a:schemeClr val="bg1"/>
          </a:solidFill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Change of </a:t>
            </a: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Title</a:t>
            </a:r>
          </a:p>
        </p:txBody>
      </p:sp>
      <p:sp>
        <p:nvSpPr>
          <p:cNvPr id="16394" name="Text Box 2061"/>
          <p:cNvSpPr txBox="1">
            <a:spLocks noChangeArrowheads="1"/>
          </p:cNvSpPr>
          <p:nvPr/>
        </p:nvSpPr>
        <p:spPr bwMode="auto">
          <a:xfrm>
            <a:off x="914400" y="5162550"/>
            <a:ext cx="2286000" cy="850900"/>
          </a:xfrm>
          <a:prstGeom prst="rect">
            <a:avLst/>
          </a:prstGeom>
          <a:solidFill>
            <a:schemeClr val="bg1"/>
          </a:solidFill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Addition of extra </a:t>
            </a: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Author(s) :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As author name use the </a:t>
            </a: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CIL username</a:t>
            </a: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, but </a:t>
            </a:r>
            <a:r>
              <a:rPr lang="en-GB" sz="1200" b="1" u="sng">
                <a:solidFill>
                  <a:srgbClr val="4C4C98"/>
                </a:solidFill>
                <a:latin typeface="Times New Roman" pitchFamily="18" charset="0"/>
              </a:rPr>
              <a:t>without</a:t>
            </a: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 spaces</a:t>
            </a: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 and with </a:t>
            </a: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lower cases.</a:t>
            </a:r>
            <a:endParaRPr lang="en-GB" sz="1200">
              <a:solidFill>
                <a:srgbClr val="4C4C98"/>
              </a:solidFill>
              <a:latin typeface="Times New Roman" pitchFamily="18" charset="0"/>
            </a:endParaRPr>
          </a:p>
        </p:txBody>
      </p:sp>
      <p:sp>
        <p:nvSpPr>
          <p:cNvPr id="16395" name="Line 2055"/>
          <p:cNvSpPr>
            <a:spLocks noChangeShapeType="1"/>
          </p:cNvSpPr>
          <p:nvPr/>
        </p:nvSpPr>
        <p:spPr bwMode="auto">
          <a:xfrm>
            <a:off x="838200" y="1524000"/>
            <a:ext cx="0" cy="1295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6" name="Line 2057"/>
          <p:cNvSpPr>
            <a:spLocks noChangeShapeType="1"/>
          </p:cNvSpPr>
          <p:nvPr/>
        </p:nvSpPr>
        <p:spPr bwMode="auto">
          <a:xfrm flipH="1">
            <a:off x="2819400" y="1524000"/>
            <a:ext cx="2743200" cy="2209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5125" name="Oval 2053"/>
          <p:cNvSpPr>
            <a:spLocks noChangeArrowheads="1"/>
          </p:cNvSpPr>
          <p:nvPr/>
        </p:nvSpPr>
        <p:spPr bwMode="auto">
          <a:xfrm>
            <a:off x="0" y="2743200"/>
            <a:ext cx="5181600" cy="533400"/>
          </a:xfrm>
          <a:prstGeom prst="ellips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endParaRPr lang="en-US" b="1">
              <a:solidFill>
                <a:srgbClr val="4C4C98"/>
              </a:solidFill>
              <a:latin typeface="FuturaA Bk BT" pitchFamily="34" charset="0"/>
            </a:endParaRPr>
          </a:p>
        </p:txBody>
      </p:sp>
      <p:graphicFrame>
        <p:nvGraphicFramePr>
          <p:cNvPr id="16387" name="Object 2064"/>
          <p:cNvGraphicFramePr>
            <a:graphicFrameLocks noChangeAspect="1"/>
          </p:cNvGraphicFramePr>
          <p:nvPr/>
        </p:nvGraphicFramePr>
        <p:xfrm>
          <a:off x="4114800" y="2819400"/>
          <a:ext cx="4595813" cy="3276600"/>
        </p:xfrm>
        <a:graphic>
          <a:graphicData uri="http://schemas.openxmlformats.org/presentationml/2006/ole">
            <p:oleObj spid="_x0000_s16387" name="Bitmap Image" r:id="rId5" imgW="5076190" imgH="4334480" progId="Paint.Picture">
              <p:embed/>
            </p:oleObj>
          </a:graphicData>
        </a:graphic>
      </p:graphicFrame>
      <p:sp>
        <p:nvSpPr>
          <p:cNvPr id="16398" name="AutoShape 2067"/>
          <p:cNvSpPr>
            <a:spLocks noChangeArrowheads="1"/>
          </p:cNvSpPr>
          <p:nvPr/>
        </p:nvSpPr>
        <p:spPr bwMode="auto">
          <a:xfrm rot="300000">
            <a:off x="2820988" y="3792538"/>
            <a:ext cx="1524000" cy="246062"/>
          </a:xfrm>
          <a:prstGeom prst="rightArrow">
            <a:avLst>
              <a:gd name="adj1" fmla="val 24361"/>
              <a:gd name="adj2" fmla="val 176230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399" name="Line 2062"/>
          <p:cNvSpPr>
            <a:spLocks noChangeShapeType="1"/>
          </p:cNvSpPr>
          <p:nvPr/>
        </p:nvSpPr>
        <p:spPr bwMode="auto">
          <a:xfrm flipV="1">
            <a:off x="3200400" y="4800600"/>
            <a:ext cx="1600200" cy="7969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400" name="Line 2066"/>
          <p:cNvSpPr>
            <a:spLocks noChangeShapeType="1"/>
          </p:cNvSpPr>
          <p:nvPr/>
        </p:nvSpPr>
        <p:spPr bwMode="auto">
          <a:xfrm flipH="1">
            <a:off x="5562600" y="2667000"/>
            <a:ext cx="1524000" cy="1828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nl-BE" smtClean="0"/>
              <a:t>Review records in WebLibrary</a:t>
            </a:r>
            <a:endParaRPr lang="en-GB" smtClean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Review records in WebLibrary</a:t>
            </a:r>
          </a:p>
        </p:txBody>
      </p:sp>
      <p:sp>
        <p:nvSpPr>
          <p:cNvPr id="7577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316913" cy="4267200"/>
          </a:xfrm>
        </p:spPr>
        <p:txBody>
          <a:bodyPr/>
          <a:lstStyle/>
          <a:p>
            <a:r>
              <a:rPr lang="en-US" smtClean="0"/>
              <a:t>General Remarks</a:t>
            </a:r>
          </a:p>
          <a:p>
            <a:r>
              <a:rPr lang="en-US" smtClean="0"/>
              <a:t>Review Procedure using WebLib</a:t>
            </a:r>
          </a:p>
          <a:p>
            <a:pPr lvl="1"/>
            <a:r>
              <a:rPr lang="en-US" smtClean="0"/>
              <a:t>Document Editing (status IP1)</a:t>
            </a:r>
          </a:p>
          <a:p>
            <a:pPr lvl="1"/>
            <a:r>
              <a:rPr lang="en-US" smtClean="0"/>
              <a:t>Document Formal Peer Review (status IP2)</a:t>
            </a:r>
          </a:p>
          <a:p>
            <a:pPr lvl="1"/>
            <a:r>
              <a:rPr lang="en-US" smtClean="0"/>
              <a:t>Document Formal Peer Review Finished (status PD)</a:t>
            </a:r>
          </a:p>
          <a:p>
            <a:r>
              <a:rPr lang="en-US" smtClean="0"/>
              <a:t>Detailed information</a:t>
            </a:r>
          </a:p>
          <a:p>
            <a:pPr lvl="1"/>
            <a:r>
              <a:rPr lang="en-US" smtClean="0"/>
              <a:t>Author sends Review Invitation</a:t>
            </a:r>
          </a:p>
          <a:p>
            <a:pPr lvl="1"/>
            <a:r>
              <a:rPr lang="en-US" smtClean="0"/>
              <a:t>Reviewer receives Review Invitation in mailbox</a:t>
            </a:r>
          </a:p>
          <a:p>
            <a:pPr lvl="1"/>
            <a:r>
              <a:rPr lang="en-US" smtClean="0"/>
              <a:t>Reviewer Submits Review Comments</a:t>
            </a:r>
          </a:p>
          <a:p>
            <a:pPr lvl="1"/>
            <a:r>
              <a:rPr lang="en-US" smtClean="0"/>
              <a:t>Author Classifies and Closes Comments</a:t>
            </a:r>
          </a:p>
          <a:p>
            <a:pPr lvl="1"/>
            <a:r>
              <a:rPr lang="en-US" smtClean="0"/>
              <a:t>Reviewer/Author Display Comments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86441" tIns="42488" rIns="86441" bIns="42488"/>
          <a:lstStyle/>
          <a:p>
            <a:r>
              <a:rPr lang="en-US" smtClean="0"/>
              <a:t>General Remarks 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316913" cy="1338263"/>
          </a:xfrm>
        </p:spPr>
        <p:txBody>
          <a:bodyPr lIns="84390" tIns="42195" rIns="84390" bIns="42195"/>
          <a:lstStyle/>
          <a:p>
            <a:pPr lvl="1"/>
            <a:endParaRPr lang="en-US" sz="1600" smtClean="0"/>
          </a:p>
          <a:p>
            <a:r>
              <a:rPr lang="en-US" sz="1400" smtClean="0"/>
              <a:t>Review metrics will be extracted out of WebLib</a:t>
            </a:r>
          </a:p>
          <a:p>
            <a:pPr lvl="1"/>
            <a:r>
              <a:rPr lang="en-US" sz="1600" smtClean="0"/>
              <a:t># Malfunctions</a:t>
            </a:r>
          </a:p>
          <a:p>
            <a:pPr lvl="1"/>
            <a:r>
              <a:rPr lang="en-US" sz="1600" smtClean="0"/>
              <a:t>Review effort</a:t>
            </a:r>
          </a:p>
          <a:p>
            <a:pPr lvl="1"/>
            <a:r>
              <a:rPr lang="en-US" sz="1600" smtClean="0"/>
              <a:t>logical pages</a:t>
            </a:r>
          </a:p>
          <a:p>
            <a:pPr lvl="1"/>
            <a:r>
              <a:rPr lang="en-US" sz="1600" smtClean="0"/>
              <a:t>WebLib comments before IP2 are excluded from the metrics</a:t>
            </a:r>
          </a:p>
          <a:p>
            <a:pPr lvl="2"/>
            <a:r>
              <a:rPr lang="en-US" sz="1400" smtClean="0"/>
              <a:t>if procedure is used as described in this training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Line 2"/>
          <p:cNvSpPr>
            <a:spLocks noChangeShapeType="1"/>
          </p:cNvSpPr>
          <p:nvPr/>
        </p:nvSpPr>
        <p:spPr bwMode="auto">
          <a:xfrm>
            <a:off x="2895600" y="1828800"/>
            <a:ext cx="0" cy="38893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16913" cy="758825"/>
          </a:xfrm>
        </p:spPr>
        <p:txBody>
          <a:bodyPr/>
          <a:lstStyle/>
          <a:p>
            <a:r>
              <a:rPr lang="en-GB" smtClean="0"/>
              <a:t>Review process in WebLib</a:t>
            </a:r>
            <a:br>
              <a:rPr lang="en-GB" smtClean="0"/>
            </a:br>
            <a:r>
              <a:rPr lang="en-GB" sz="1600" smtClean="0"/>
              <a:t>Overview</a:t>
            </a:r>
            <a:endParaRPr lang="en-GB" smtClean="0"/>
          </a:p>
        </p:txBody>
      </p:sp>
      <p:sp>
        <p:nvSpPr>
          <p:cNvPr id="77828" name="Line 4"/>
          <p:cNvSpPr>
            <a:spLocks noChangeShapeType="1"/>
          </p:cNvSpPr>
          <p:nvPr/>
        </p:nvSpPr>
        <p:spPr bwMode="auto">
          <a:xfrm>
            <a:off x="6278563" y="1838325"/>
            <a:ext cx="0" cy="38639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29" name="Line 5"/>
          <p:cNvSpPr>
            <a:spLocks noChangeShapeType="1"/>
          </p:cNvSpPr>
          <p:nvPr/>
        </p:nvSpPr>
        <p:spPr bwMode="auto">
          <a:xfrm>
            <a:off x="4192588" y="1838325"/>
            <a:ext cx="0" cy="38893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30" name="Rectangle 6"/>
          <p:cNvSpPr>
            <a:spLocks noChangeArrowheads="1"/>
          </p:cNvSpPr>
          <p:nvPr/>
        </p:nvSpPr>
        <p:spPr bwMode="auto">
          <a:xfrm>
            <a:off x="3038475" y="4610100"/>
            <a:ext cx="901700" cy="901700"/>
          </a:xfrm>
          <a:prstGeom prst="rect">
            <a:avLst/>
          </a:prstGeom>
          <a:solidFill>
            <a:srgbClr val="FCFEB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>
                <a:latin typeface="Arial" charset="0"/>
              </a:rPr>
              <a:t>Formal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>
                <a:latin typeface="Arial" charset="0"/>
              </a:rPr>
              <a:t>Peer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>
                <a:latin typeface="Arial" charset="0"/>
              </a:rPr>
              <a:t>Review</a:t>
            </a:r>
          </a:p>
        </p:txBody>
      </p:sp>
      <p:sp>
        <p:nvSpPr>
          <p:cNvPr id="1205255" name="Oval 7"/>
          <p:cNvSpPr>
            <a:spLocks noChangeArrowheads="1"/>
          </p:cNvSpPr>
          <p:nvPr/>
        </p:nvSpPr>
        <p:spPr bwMode="auto">
          <a:xfrm>
            <a:off x="3633788" y="3048000"/>
            <a:ext cx="763587" cy="749300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PD</a:t>
            </a:r>
          </a:p>
        </p:txBody>
      </p:sp>
      <p:sp>
        <p:nvSpPr>
          <p:cNvPr id="1205256" name="Oval 8"/>
          <p:cNvSpPr>
            <a:spLocks noChangeArrowheads="1"/>
          </p:cNvSpPr>
          <p:nvPr/>
        </p:nvSpPr>
        <p:spPr bwMode="auto">
          <a:xfrm>
            <a:off x="8183563" y="3048000"/>
            <a:ext cx="760412" cy="749300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RL</a:t>
            </a:r>
          </a:p>
        </p:txBody>
      </p:sp>
      <p:sp>
        <p:nvSpPr>
          <p:cNvPr id="77833" name="Oval 9"/>
          <p:cNvSpPr>
            <a:spLocks noChangeArrowheads="1"/>
          </p:cNvSpPr>
          <p:nvPr/>
        </p:nvSpPr>
        <p:spPr bwMode="auto">
          <a:xfrm>
            <a:off x="4191000" y="1066800"/>
            <a:ext cx="2066925" cy="671513"/>
          </a:xfrm>
          <a:prstGeom prst="ellipse">
            <a:avLst/>
          </a:prstGeom>
          <a:solidFill>
            <a:srgbClr val="FBFE84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Appraisal Authority</a:t>
            </a:r>
          </a:p>
        </p:txBody>
      </p:sp>
      <p:sp>
        <p:nvSpPr>
          <p:cNvPr id="77834" name="Oval 10"/>
          <p:cNvSpPr>
            <a:spLocks noChangeArrowheads="1"/>
          </p:cNvSpPr>
          <p:nvPr/>
        </p:nvSpPr>
        <p:spPr bwMode="auto">
          <a:xfrm>
            <a:off x="0" y="1066800"/>
            <a:ext cx="4114800" cy="673100"/>
          </a:xfrm>
          <a:prstGeom prst="ellipse">
            <a:avLst/>
          </a:prstGeom>
          <a:solidFill>
            <a:srgbClr val="FEFFD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Document Author</a:t>
            </a:r>
          </a:p>
        </p:txBody>
      </p:sp>
      <p:sp>
        <p:nvSpPr>
          <p:cNvPr id="77835" name="Oval 11"/>
          <p:cNvSpPr>
            <a:spLocks noChangeArrowheads="1"/>
          </p:cNvSpPr>
          <p:nvPr/>
        </p:nvSpPr>
        <p:spPr bwMode="auto">
          <a:xfrm>
            <a:off x="2895600" y="2590800"/>
            <a:ext cx="949325" cy="546100"/>
          </a:xfrm>
          <a:prstGeom prst="ellipse">
            <a:avLst/>
          </a:prstGeom>
          <a:solidFill>
            <a:srgbClr val="FCFEB9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Reviewers</a:t>
            </a:r>
          </a:p>
        </p:txBody>
      </p:sp>
      <p:sp>
        <p:nvSpPr>
          <p:cNvPr id="77836" name="Rectangle 12"/>
          <p:cNvSpPr>
            <a:spLocks noChangeArrowheads="1"/>
          </p:cNvSpPr>
          <p:nvPr/>
        </p:nvSpPr>
        <p:spPr bwMode="auto">
          <a:xfrm>
            <a:off x="152400" y="4572000"/>
            <a:ext cx="2667000" cy="1438275"/>
          </a:xfrm>
          <a:prstGeom prst="rect">
            <a:avLst/>
          </a:prstGeom>
          <a:solidFill>
            <a:srgbClr val="FEFFD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>
                <a:latin typeface="Arial" charset="0"/>
              </a:rPr>
              <a:t> Editing Phase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>
                <a:latin typeface="Arial" charset="0"/>
              </a:rPr>
              <a:t>(prep. the document for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>
                <a:latin typeface="Arial" charset="0"/>
              </a:rPr>
              <a:t>stable draft,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>
                <a:latin typeface="Arial" charset="0"/>
              </a:rPr>
              <a:t>input for peer review)</a:t>
            </a:r>
          </a:p>
        </p:txBody>
      </p:sp>
      <p:sp>
        <p:nvSpPr>
          <p:cNvPr id="77837" name="Rectangle 13"/>
          <p:cNvSpPr>
            <a:spLocks noChangeArrowheads="1"/>
          </p:cNvSpPr>
          <p:nvPr/>
        </p:nvSpPr>
        <p:spPr bwMode="auto">
          <a:xfrm>
            <a:off x="4514850" y="4610100"/>
            <a:ext cx="1323975" cy="901700"/>
          </a:xfrm>
          <a:prstGeom prst="rect">
            <a:avLst/>
          </a:prstGeom>
          <a:solidFill>
            <a:srgbClr val="FBFE8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>
                <a:latin typeface="Arial" charset="0"/>
              </a:rPr>
              <a:t>Approval</a:t>
            </a:r>
          </a:p>
        </p:txBody>
      </p:sp>
      <p:sp>
        <p:nvSpPr>
          <p:cNvPr id="1205262" name="Oval 14"/>
          <p:cNvSpPr>
            <a:spLocks noChangeArrowheads="1"/>
          </p:cNvSpPr>
          <p:nvPr/>
        </p:nvSpPr>
        <p:spPr bwMode="auto">
          <a:xfrm>
            <a:off x="5816600" y="3048000"/>
            <a:ext cx="762000" cy="749300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PD+</a:t>
            </a:r>
          </a:p>
        </p:txBody>
      </p:sp>
      <p:sp>
        <p:nvSpPr>
          <p:cNvPr id="77839" name="Arc 15"/>
          <p:cNvSpPr>
            <a:spLocks/>
          </p:cNvSpPr>
          <p:nvPr/>
        </p:nvSpPr>
        <p:spPr bwMode="auto">
          <a:xfrm>
            <a:off x="3146425" y="3287713"/>
            <a:ext cx="571500" cy="292100"/>
          </a:xfrm>
          <a:custGeom>
            <a:avLst/>
            <a:gdLst>
              <a:gd name="T0" fmla="*/ 0 w 21206"/>
              <a:gd name="T1" fmla="*/ 2147483647 h 21600"/>
              <a:gd name="T2" fmla="*/ 2147483647 w 21206"/>
              <a:gd name="T3" fmla="*/ 2147483647 h 21600"/>
              <a:gd name="T4" fmla="*/ 2147483647 w 21206"/>
              <a:gd name="T5" fmla="*/ 2147483647 h 21600"/>
              <a:gd name="T6" fmla="*/ 0 60000 65536"/>
              <a:gd name="T7" fmla="*/ 0 60000 65536"/>
              <a:gd name="T8" fmla="*/ 0 60000 65536"/>
              <a:gd name="T9" fmla="*/ 0 w 21206"/>
              <a:gd name="T10" fmla="*/ 0 h 21600"/>
              <a:gd name="T11" fmla="*/ 21206 w 21206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206" h="21600" fill="none" extrusionOk="0">
                <a:moveTo>
                  <a:pt x="-1" y="2927"/>
                </a:moveTo>
                <a:cubicBezTo>
                  <a:pt x="3297" y="1010"/>
                  <a:pt x="7043" y="-1"/>
                  <a:pt x="10858" y="0"/>
                </a:cubicBezTo>
                <a:cubicBezTo>
                  <a:pt x="14473" y="0"/>
                  <a:pt x="18031" y="907"/>
                  <a:pt x="21205" y="2640"/>
                </a:cubicBezTo>
              </a:path>
              <a:path w="21206" h="21600" stroke="0" extrusionOk="0">
                <a:moveTo>
                  <a:pt x="-1" y="2927"/>
                </a:moveTo>
                <a:cubicBezTo>
                  <a:pt x="3297" y="1010"/>
                  <a:pt x="7043" y="-1"/>
                  <a:pt x="10858" y="0"/>
                </a:cubicBezTo>
                <a:cubicBezTo>
                  <a:pt x="14473" y="0"/>
                  <a:pt x="18031" y="907"/>
                  <a:pt x="21205" y="2640"/>
                </a:cubicBezTo>
                <a:lnTo>
                  <a:pt x="10858" y="2160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05264" name="Oval 16"/>
          <p:cNvSpPr>
            <a:spLocks noChangeArrowheads="1"/>
          </p:cNvSpPr>
          <p:nvPr/>
        </p:nvSpPr>
        <p:spPr bwMode="auto">
          <a:xfrm>
            <a:off x="312738" y="3019425"/>
            <a:ext cx="762000" cy="749300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IP1</a:t>
            </a:r>
          </a:p>
        </p:txBody>
      </p:sp>
      <p:sp>
        <p:nvSpPr>
          <p:cNvPr id="1205265" name="Oval 17"/>
          <p:cNvSpPr>
            <a:spLocks noChangeArrowheads="1"/>
          </p:cNvSpPr>
          <p:nvPr/>
        </p:nvSpPr>
        <p:spPr bwMode="auto">
          <a:xfrm>
            <a:off x="2439988" y="3048000"/>
            <a:ext cx="762000" cy="749300"/>
          </a:xfrm>
          <a:prstGeom prst="ellipse">
            <a:avLst/>
          </a:prstGeom>
          <a:solidFill>
            <a:srgbClr val="CCEC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IP2</a:t>
            </a:r>
          </a:p>
        </p:txBody>
      </p:sp>
      <p:sp>
        <p:nvSpPr>
          <p:cNvPr id="77842" name="Rectangle 18"/>
          <p:cNvSpPr>
            <a:spLocks noChangeArrowheads="1"/>
          </p:cNvSpPr>
          <p:nvPr/>
        </p:nvSpPr>
        <p:spPr bwMode="auto">
          <a:xfrm>
            <a:off x="6400800" y="4495800"/>
            <a:ext cx="2133600" cy="1016000"/>
          </a:xfrm>
          <a:prstGeom prst="rect">
            <a:avLst/>
          </a:prstGeom>
          <a:solidFill>
            <a:srgbClr val="FBFE84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>
                <a:latin typeface="Arial" charset="0"/>
              </a:rPr>
              <a:t>Check Configuration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>
                <a:latin typeface="Arial" charset="0"/>
              </a:rPr>
              <a:t>Management aspects</a:t>
            </a:r>
          </a:p>
        </p:txBody>
      </p:sp>
      <p:sp>
        <p:nvSpPr>
          <p:cNvPr id="77843" name="Oval 19"/>
          <p:cNvSpPr>
            <a:spLocks noChangeArrowheads="1"/>
          </p:cNvSpPr>
          <p:nvPr/>
        </p:nvSpPr>
        <p:spPr bwMode="auto">
          <a:xfrm>
            <a:off x="6400800" y="1066800"/>
            <a:ext cx="2065338" cy="671513"/>
          </a:xfrm>
          <a:prstGeom prst="ellipse">
            <a:avLst/>
          </a:prstGeom>
          <a:solidFill>
            <a:srgbClr val="FBFE84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 b="1">
                <a:latin typeface="Arial" charset="0"/>
              </a:rPr>
              <a:t>Release Authority</a:t>
            </a:r>
          </a:p>
        </p:txBody>
      </p:sp>
      <p:sp>
        <p:nvSpPr>
          <p:cNvPr id="77844" name="Freeform 20"/>
          <p:cNvSpPr>
            <a:spLocks/>
          </p:cNvSpPr>
          <p:nvPr/>
        </p:nvSpPr>
        <p:spPr bwMode="auto">
          <a:xfrm>
            <a:off x="4397375" y="3144838"/>
            <a:ext cx="1416050" cy="249237"/>
          </a:xfrm>
          <a:custGeom>
            <a:avLst/>
            <a:gdLst>
              <a:gd name="T0" fmla="*/ 0 w 966"/>
              <a:gd name="T1" fmla="*/ 2147483647 h 157"/>
              <a:gd name="T2" fmla="*/ 2147483647 w 966"/>
              <a:gd name="T3" fmla="*/ 2147483647 h 157"/>
              <a:gd name="T4" fmla="*/ 2147483647 w 966"/>
              <a:gd name="T5" fmla="*/ 2147483647 h 157"/>
              <a:gd name="T6" fmla="*/ 0 60000 65536"/>
              <a:gd name="T7" fmla="*/ 0 60000 65536"/>
              <a:gd name="T8" fmla="*/ 0 60000 65536"/>
              <a:gd name="T9" fmla="*/ 0 w 966"/>
              <a:gd name="T10" fmla="*/ 0 h 157"/>
              <a:gd name="T11" fmla="*/ 966 w 966"/>
              <a:gd name="T12" fmla="*/ 157 h 1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6" h="157">
                <a:moveTo>
                  <a:pt x="0" y="157"/>
                </a:moveTo>
                <a:cubicBezTo>
                  <a:pt x="211" y="79"/>
                  <a:pt x="423" y="2"/>
                  <a:pt x="584" y="1"/>
                </a:cubicBezTo>
                <a:cubicBezTo>
                  <a:pt x="745" y="0"/>
                  <a:pt x="855" y="74"/>
                  <a:pt x="966" y="149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45" name="Text Box 21"/>
          <p:cNvSpPr txBox="1">
            <a:spLocks noChangeArrowheads="1"/>
          </p:cNvSpPr>
          <p:nvPr/>
        </p:nvSpPr>
        <p:spPr bwMode="auto">
          <a:xfrm>
            <a:off x="4351338" y="3081338"/>
            <a:ext cx="411162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FuturaA Md BT" pitchFamily="34" charset="0"/>
              </a:rPr>
              <a:t>OK</a:t>
            </a:r>
            <a:endParaRPr lang="en-GB" sz="3100">
              <a:latin typeface="FuturaA Md BT" pitchFamily="34" charset="0"/>
            </a:endParaRPr>
          </a:p>
        </p:txBody>
      </p:sp>
      <p:sp>
        <p:nvSpPr>
          <p:cNvPr id="77846" name="Freeform 22"/>
          <p:cNvSpPr>
            <a:spLocks/>
          </p:cNvSpPr>
          <p:nvPr/>
        </p:nvSpPr>
        <p:spPr bwMode="auto">
          <a:xfrm>
            <a:off x="6565900" y="2894013"/>
            <a:ext cx="1690688" cy="530225"/>
          </a:xfrm>
          <a:custGeom>
            <a:avLst/>
            <a:gdLst>
              <a:gd name="T0" fmla="*/ 0 w 1262"/>
              <a:gd name="T1" fmla="*/ 2147483647 h 303"/>
              <a:gd name="T2" fmla="*/ 2147483647 w 1262"/>
              <a:gd name="T3" fmla="*/ 2147483647 h 303"/>
              <a:gd name="T4" fmla="*/ 2147483647 w 1262"/>
              <a:gd name="T5" fmla="*/ 2147483647 h 303"/>
              <a:gd name="T6" fmla="*/ 0 60000 65536"/>
              <a:gd name="T7" fmla="*/ 0 60000 65536"/>
              <a:gd name="T8" fmla="*/ 0 60000 65536"/>
              <a:gd name="T9" fmla="*/ 0 w 1262"/>
              <a:gd name="T10" fmla="*/ 0 h 303"/>
              <a:gd name="T11" fmla="*/ 1262 w 1262"/>
              <a:gd name="T12" fmla="*/ 303 h 3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62" h="303">
                <a:moveTo>
                  <a:pt x="0" y="303"/>
                </a:moveTo>
                <a:cubicBezTo>
                  <a:pt x="269" y="174"/>
                  <a:pt x="538" y="46"/>
                  <a:pt x="748" y="23"/>
                </a:cubicBezTo>
                <a:cubicBezTo>
                  <a:pt x="958" y="0"/>
                  <a:pt x="1110" y="81"/>
                  <a:pt x="1262" y="163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47" name="Freeform 23"/>
          <p:cNvSpPr>
            <a:spLocks/>
          </p:cNvSpPr>
          <p:nvPr/>
        </p:nvSpPr>
        <p:spPr bwMode="auto">
          <a:xfrm>
            <a:off x="4267200" y="3733800"/>
            <a:ext cx="1933575" cy="798513"/>
          </a:xfrm>
          <a:custGeom>
            <a:avLst/>
            <a:gdLst>
              <a:gd name="T0" fmla="*/ 2147483647 w 1278"/>
              <a:gd name="T1" fmla="*/ 2147483647 h 554"/>
              <a:gd name="T2" fmla="*/ 2147483647 w 1278"/>
              <a:gd name="T3" fmla="*/ 2147483647 h 554"/>
              <a:gd name="T4" fmla="*/ 0 w 1278"/>
              <a:gd name="T5" fmla="*/ 0 h 554"/>
              <a:gd name="T6" fmla="*/ 0 60000 65536"/>
              <a:gd name="T7" fmla="*/ 0 60000 65536"/>
              <a:gd name="T8" fmla="*/ 0 60000 65536"/>
              <a:gd name="T9" fmla="*/ 0 w 1278"/>
              <a:gd name="T10" fmla="*/ 0 h 554"/>
              <a:gd name="T11" fmla="*/ 1278 w 1278"/>
              <a:gd name="T12" fmla="*/ 554 h 5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78" h="554">
                <a:moveTo>
                  <a:pt x="1278" y="94"/>
                </a:moveTo>
                <a:cubicBezTo>
                  <a:pt x="1026" y="324"/>
                  <a:pt x="774" y="554"/>
                  <a:pt x="561" y="538"/>
                </a:cubicBezTo>
                <a:cubicBezTo>
                  <a:pt x="348" y="522"/>
                  <a:pt x="92" y="90"/>
                  <a:pt x="0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48" name="Text Box 24"/>
          <p:cNvSpPr txBox="1">
            <a:spLocks noChangeArrowheads="1"/>
          </p:cNvSpPr>
          <p:nvPr/>
        </p:nvSpPr>
        <p:spPr bwMode="auto">
          <a:xfrm>
            <a:off x="5532438" y="3803650"/>
            <a:ext cx="533400" cy="274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FuturaA Md BT" pitchFamily="34" charset="0"/>
              </a:rPr>
              <a:t>NOK</a:t>
            </a:r>
            <a:endParaRPr lang="en-GB" sz="3100">
              <a:latin typeface="FuturaA Md BT" pitchFamily="34" charset="0"/>
            </a:endParaRPr>
          </a:p>
        </p:txBody>
      </p:sp>
      <p:sp>
        <p:nvSpPr>
          <p:cNvPr id="77849" name="Text Box 25"/>
          <p:cNvSpPr txBox="1">
            <a:spLocks noChangeArrowheads="1"/>
          </p:cNvSpPr>
          <p:nvPr/>
        </p:nvSpPr>
        <p:spPr bwMode="auto">
          <a:xfrm>
            <a:off x="6662738" y="3314700"/>
            <a:ext cx="411162" cy="274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FuturaA Md BT" pitchFamily="34" charset="0"/>
              </a:rPr>
              <a:t>OK</a:t>
            </a:r>
            <a:endParaRPr lang="en-GB" sz="3100">
              <a:latin typeface="FuturaA Md BT" pitchFamily="34" charset="0"/>
            </a:endParaRPr>
          </a:p>
        </p:txBody>
      </p:sp>
      <p:sp>
        <p:nvSpPr>
          <p:cNvPr id="77850" name="Freeform 26"/>
          <p:cNvSpPr>
            <a:spLocks/>
          </p:cNvSpPr>
          <p:nvPr/>
        </p:nvSpPr>
        <p:spPr bwMode="auto">
          <a:xfrm>
            <a:off x="1066800" y="3048000"/>
            <a:ext cx="1416050" cy="249238"/>
          </a:xfrm>
          <a:custGeom>
            <a:avLst/>
            <a:gdLst>
              <a:gd name="T0" fmla="*/ 0 w 966"/>
              <a:gd name="T1" fmla="*/ 2147483647 h 157"/>
              <a:gd name="T2" fmla="*/ 2147483647 w 966"/>
              <a:gd name="T3" fmla="*/ 2147483647 h 157"/>
              <a:gd name="T4" fmla="*/ 2147483647 w 966"/>
              <a:gd name="T5" fmla="*/ 2147483647 h 157"/>
              <a:gd name="T6" fmla="*/ 0 60000 65536"/>
              <a:gd name="T7" fmla="*/ 0 60000 65536"/>
              <a:gd name="T8" fmla="*/ 0 60000 65536"/>
              <a:gd name="T9" fmla="*/ 0 w 966"/>
              <a:gd name="T10" fmla="*/ 0 h 157"/>
              <a:gd name="T11" fmla="*/ 966 w 966"/>
              <a:gd name="T12" fmla="*/ 157 h 15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6" h="157">
                <a:moveTo>
                  <a:pt x="0" y="157"/>
                </a:moveTo>
                <a:cubicBezTo>
                  <a:pt x="211" y="79"/>
                  <a:pt x="423" y="2"/>
                  <a:pt x="584" y="1"/>
                </a:cubicBezTo>
                <a:cubicBezTo>
                  <a:pt x="745" y="0"/>
                  <a:pt x="855" y="74"/>
                  <a:pt x="966" y="149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51" name="AutoShape 27"/>
          <p:cNvSpPr>
            <a:spLocks noChangeArrowheads="1"/>
          </p:cNvSpPr>
          <p:nvPr/>
        </p:nvSpPr>
        <p:spPr bwMode="auto">
          <a:xfrm>
            <a:off x="0" y="2438400"/>
            <a:ext cx="1447800" cy="457200"/>
          </a:xfrm>
          <a:prstGeom prst="wedgeRoundRectCallout">
            <a:avLst>
              <a:gd name="adj1" fmla="val -6139"/>
              <a:gd name="adj2" fmla="val 109722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>
                <a:latin typeface="FuturaA Bk BT" pitchFamily="34" charset="0"/>
              </a:rPr>
              <a:t>Unstable draft</a:t>
            </a:r>
          </a:p>
        </p:txBody>
      </p:sp>
      <p:sp>
        <p:nvSpPr>
          <p:cNvPr id="77852" name="AutoShape 28"/>
          <p:cNvSpPr>
            <a:spLocks noChangeArrowheads="1"/>
          </p:cNvSpPr>
          <p:nvPr/>
        </p:nvSpPr>
        <p:spPr bwMode="auto">
          <a:xfrm>
            <a:off x="1371600" y="1981200"/>
            <a:ext cx="1447800" cy="838200"/>
          </a:xfrm>
          <a:prstGeom prst="wedgeRoundRectCallout">
            <a:avLst>
              <a:gd name="adj1" fmla="val 60088"/>
              <a:gd name="adj2" fmla="val 97727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>
                <a:latin typeface="FuturaA Bk BT" pitchFamily="34" charset="0"/>
              </a:rPr>
              <a:t>Stable draft.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>
                <a:latin typeface="FuturaA Bk BT" pitchFamily="34" charset="0"/>
              </a:rPr>
              <a:t>Doc ready for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>
                <a:latin typeface="FuturaA Bk BT" pitchFamily="34" charset="0"/>
              </a:rPr>
              <a:t>peer review</a:t>
            </a:r>
          </a:p>
        </p:txBody>
      </p:sp>
      <p:sp>
        <p:nvSpPr>
          <p:cNvPr id="77853" name="AutoShape 29"/>
          <p:cNvSpPr>
            <a:spLocks noChangeArrowheads="1"/>
          </p:cNvSpPr>
          <p:nvPr/>
        </p:nvSpPr>
        <p:spPr bwMode="auto">
          <a:xfrm>
            <a:off x="2971800" y="1752600"/>
            <a:ext cx="2743200" cy="762000"/>
          </a:xfrm>
          <a:prstGeom prst="wedgeRoundRectCallout">
            <a:avLst>
              <a:gd name="adj1" fmla="val -11343"/>
              <a:gd name="adj2" fmla="val 128750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>
                <a:latin typeface="FuturaA Bk BT" pitchFamily="34" charset="0"/>
              </a:rPr>
              <a:t>Final Peer Review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>
                <a:latin typeface="FuturaA Bk BT" pitchFamily="34" charset="0"/>
              </a:rPr>
              <a:t>for edition has been finished.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>
                <a:latin typeface="FuturaA Bk BT" pitchFamily="34" charset="0"/>
              </a:rPr>
              <a:t>Doc has been updated</a:t>
            </a:r>
          </a:p>
        </p:txBody>
      </p:sp>
      <p:sp>
        <p:nvSpPr>
          <p:cNvPr id="77854" name="Text Box 30"/>
          <p:cNvSpPr txBox="1">
            <a:spLocks noChangeArrowheads="1"/>
          </p:cNvSpPr>
          <p:nvPr/>
        </p:nvSpPr>
        <p:spPr bwMode="auto">
          <a:xfrm>
            <a:off x="279400" y="4114800"/>
            <a:ext cx="308292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FuturaA Bk BT" pitchFamily="34" charset="0"/>
              </a:rPr>
              <a:t>01P01          ….            01Pxx</a:t>
            </a:r>
          </a:p>
        </p:txBody>
      </p:sp>
      <p:sp>
        <p:nvSpPr>
          <p:cNvPr id="77855" name="Text Box 31"/>
          <p:cNvSpPr txBox="1">
            <a:spLocks noChangeArrowheads="1"/>
          </p:cNvSpPr>
          <p:nvPr/>
        </p:nvSpPr>
        <p:spPr bwMode="auto">
          <a:xfrm>
            <a:off x="3692525" y="4114800"/>
            <a:ext cx="78263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FuturaA Bk BT" pitchFamily="34" charset="0"/>
              </a:rPr>
              <a:t>01Pyy</a:t>
            </a:r>
          </a:p>
        </p:txBody>
      </p:sp>
      <p:sp>
        <p:nvSpPr>
          <p:cNvPr id="77856" name="Text Box 32"/>
          <p:cNvSpPr txBox="1">
            <a:spLocks noChangeArrowheads="1"/>
          </p:cNvSpPr>
          <p:nvPr/>
        </p:nvSpPr>
        <p:spPr bwMode="auto">
          <a:xfrm>
            <a:off x="6054725" y="4114800"/>
            <a:ext cx="78263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FuturaA Bk BT" pitchFamily="34" charset="0"/>
              </a:rPr>
              <a:t>01Pyy</a:t>
            </a:r>
          </a:p>
        </p:txBody>
      </p:sp>
      <p:sp>
        <p:nvSpPr>
          <p:cNvPr id="77857" name="Text Box 33"/>
          <p:cNvSpPr txBox="1">
            <a:spLocks noChangeArrowheads="1"/>
          </p:cNvSpPr>
          <p:nvPr/>
        </p:nvSpPr>
        <p:spPr bwMode="auto">
          <a:xfrm>
            <a:off x="8375650" y="4114800"/>
            <a:ext cx="4381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FuturaA Bk BT" pitchFamily="34" charset="0"/>
              </a:rPr>
              <a:t>01</a:t>
            </a:r>
          </a:p>
        </p:txBody>
      </p:sp>
      <p:sp>
        <p:nvSpPr>
          <p:cNvPr id="77858" name="Text Box 34"/>
          <p:cNvSpPr txBox="1">
            <a:spLocks noChangeArrowheads="1"/>
          </p:cNvSpPr>
          <p:nvPr/>
        </p:nvSpPr>
        <p:spPr bwMode="auto">
          <a:xfrm>
            <a:off x="5105400" y="5791200"/>
            <a:ext cx="37211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FuturaA Bk BT" pitchFamily="34" charset="0"/>
              </a:rPr>
              <a:t>01Pxx = proposal xx for edition 01</a:t>
            </a:r>
          </a:p>
        </p:txBody>
      </p:sp>
      <p:sp>
        <p:nvSpPr>
          <p:cNvPr id="77859" name="Freeform 35"/>
          <p:cNvSpPr>
            <a:spLocks/>
          </p:cNvSpPr>
          <p:nvPr/>
        </p:nvSpPr>
        <p:spPr bwMode="auto">
          <a:xfrm>
            <a:off x="3124200" y="3657600"/>
            <a:ext cx="990600" cy="446088"/>
          </a:xfrm>
          <a:custGeom>
            <a:avLst/>
            <a:gdLst>
              <a:gd name="T0" fmla="*/ 2147483647 w 802"/>
              <a:gd name="T1" fmla="*/ 0 h 281"/>
              <a:gd name="T2" fmla="*/ 2147483647 w 802"/>
              <a:gd name="T3" fmla="*/ 2147483647 h 281"/>
              <a:gd name="T4" fmla="*/ 0 w 802"/>
              <a:gd name="T5" fmla="*/ 0 h 281"/>
              <a:gd name="T6" fmla="*/ 0 60000 65536"/>
              <a:gd name="T7" fmla="*/ 0 60000 65536"/>
              <a:gd name="T8" fmla="*/ 0 60000 65536"/>
              <a:gd name="T9" fmla="*/ 0 w 802"/>
              <a:gd name="T10" fmla="*/ 0 h 281"/>
              <a:gd name="T11" fmla="*/ 802 w 802"/>
              <a:gd name="T12" fmla="*/ 281 h 28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2" h="281">
                <a:moveTo>
                  <a:pt x="802" y="0"/>
                </a:moveTo>
                <a:cubicBezTo>
                  <a:pt x="756" y="140"/>
                  <a:pt x="711" y="281"/>
                  <a:pt x="577" y="281"/>
                </a:cubicBezTo>
                <a:cubicBezTo>
                  <a:pt x="443" y="281"/>
                  <a:pt x="95" y="47"/>
                  <a:pt x="0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860" name="Text Box 36"/>
          <p:cNvSpPr txBox="1">
            <a:spLocks noChangeArrowheads="1"/>
          </p:cNvSpPr>
          <p:nvPr/>
        </p:nvSpPr>
        <p:spPr bwMode="auto">
          <a:xfrm>
            <a:off x="3230563" y="3859213"/>
            <a:ext cx="533400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FuturaA Md BT" pitchFamily="34" charset="0"/>
              </a:rPr>
              <a:t>NOK</a:t>
            </a:r>
            <a:endParaRPr lang="en-GB" sz="3100">
              <a:latin typeface="FuturaA Md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5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5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05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05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05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05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05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05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05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05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5255" grpId="0" animBg="1" autoUpdateAnimBg="0"/>
      <p:bldP spid="1205256" grpId="0" animBg="1" autoUpdateAnimBg="0"/>
      <p:bldP spid="1205262" grpId="0" animBg="1" autoUpdateAnimBg="0"/>
      <p:bldP spid="1205264" grpId="0" animBg="1" autoUpdateAnimBg="0"/>
      <p:bldP spid="1205265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nl-BE" smtClean="0"/>
              <a:t>Rationale</a:t>
            </a:r>
            <a:endParaRPr lang="en-GB" smtClean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86441" tIns="42488" rIns="86441" bIns="42488"/>
          <a:lstStyle/>
          <a:p>
            <a:r>
              <a:rPr lang="en-US" smtClean="0"/>
              <a:t>Review Procedure via WebLib</a:t>
            </a:r>
            <a:br>
              <a:rPr lang="en-US" smtClean="0"/>
            </a:br>
            <a:r>
              <a:rPr lang="en-US" sz="1600" smtClean="0"/>
              <a:t>Document Editing (status IP1)</a:t>
            </a:r>
            <a:r>
              <a:rPr lang="en-US" smtClean="0"/>
              <a:t> 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316913" cy="1338263"/>
          </a:xfrm>
        </p:spPr>
        <p:txBody>
          <a:bodyPr lIns="84390" tIns="42195" rIns="84390" bIns="42195"/>
          <a:lstStyle/>
          <a:p>
            <a:pPr>
              <a:lnSpc>
                <a:spcPct val="75000"/>
              </a:lnSpc>
            </a:pPr>
            <a:r>
              <a:rPr lang="en-US" sz="1200" smtClean="0"/>
              <a:t>Author may organize workshops to enable the document to evolve to a stable draft. Weblib comment mechanism can be used for this.</a:t>
            </a:r>
          </a:p>
          <a:p>
            <a:pPr lvl="1">
              <a:lnSpc>
                <a:spcPct val="75000"/>
              </a:lnSpc>
            </a:pPr>
            <a:r>
              <a:rPr lang="en-US" sz="1300" smtClean="0"/>
              <a:t>Author checks in document in status IP1 (= unstable draft)</a:t>
            </a:r>
          </a:p>
          <a:p>
            <a:pPr lvl="1">
              <a:lnSpc>
                <a:spcPct val="75000"/>
              </a:lnSpc>
            </a:pPr>
            <a:r>
              <a:rPr lang="en-US" sz="1300" smtClean="0"/>
              <a:t>author sends e-mail review invitation via WebLib </a:t>
            </a:r>
            <a:r>
              <a:rPr lang="en-GB" sz="1400" i="1" smtClean="0"/>
              <a:t>[Review Invitation]</a:t>
            </a:r>
            <a:endParaRPr lang="en-US" sz="1400" i="1" smtClean="0"/>
          </a:p>
          <a:p>
            <a:pPr lvl="2">
              <a:lnSpc>
                <a:spcPct val="75000"/>
              </a:lnSpc>
            </a:pPr>
            <a:r>
              <a:rPr lang="en-US" sz="1400" smtClean="0"/>
              <a:t>reviewers</a:t>
            </a:r>
          </a:p>
          <a:p>
            <a:pPr lvl="2">
              <a:lnSpc>
                <a:spcPct val="75000"/>
              </a:lnSpc>
            </a:pPr>
            <a:r>
              <a:rPr lang="en-US" sz="1400" smtClean="0"/>
              <a:t>review deadline </a:t>
            </a:r>
          </a:p>
          <a:p>
            <a:pPr lvl="2">
              <a:lnSpc>
                <a:spcPct val="75000"/>
              </a:lnSpc>
            </a:pPr>
            <a:r>
              <a:rPr lang="en-US" sz="1400" smtClean="0"/>
              <a:t>scope of review</a:t>
            </a:r>
          </a:p>
          <a:p>
            <a:pPr lvl="1">
              <a:lnSpc>
                <a:spcPct val="75000"/>
              </a:lnSpc>
            </a:pPr>
            <a:r>
              <a:rPr lang="en-US" sz="1400" smtClean="0"/>
              <a:t>Reviewers submit review comments to document </a:t>
            </a:r>
            <a:r>
              <a:rPr lang="en-GB" sz="1400" i="1" smtClean="0"/>
              <a:t>[Submit Comments]</a:t>
            </a:r>
            <a:endParaRPr lang="en-US" sz="1400" i="1" smtClean="0"/>
          </a:p>
          <a:p>
            <a:pPr lvl="2">
              <a:lnSpc>
                <a:spcPct val="75000"/>
              </a:lnSpc>
            </a:pPr>
            <a:r>
              <a:rPr lang="en-US" sz="1400" smtClean="0"/>
              <a:t>each reviewer </a:t>
            </a:r>
            <a:r>
              <a:rPr lang="en-US" sz="1400" b="1" smtClean="0"/>
              <a:t>groups all comments in 1 WebLib comment</a:t>
            </a:r>
          </a:p>
          <a:p>
            <a:pPr lvl="2">
              <a:lnSpc>
                <a:spcPct val="75000"/>
              </a:lnSpc>
            </a:pPr>
            <a:r>
              <a:rPr lang="en-US" sz="1400" smtClean="0"/>
              <a:t>review effort is </a:t>
            </a:r>
            <a:r>
              <a:rPr lang="en-US" sz="1400" b="1" smtClean="0"/>
              <a:t>not</a:t>
            </a:r>
            <a:r>
              <a:rPr lang="en-US" sz="1400" smtClean="0"/>
              <a:t> filled out</a:t>
            </a:r>
          </a:p>
          <a:p>
            <a:pPr lvl="1">
              <a:lnSpc>
                <a:spcPct val="75000"/>
              </a:lnSpc>
            </a:pPr>
            <a:r>
              <a:rPr lang="en-US" sz="1400" smtClean="0"/>
              <a:t>Author updates documents based on received comments</a:t>
            </a:r>
          </a:p>
          <a:p>
            <a:pPr lvl="1">
              <a:lnSpc>
                <a:spcPct val="75000"/>
              </a:lnSpc>
            </a:pPr>
            <a:r>
              <a:rPr lang="en-US" sz="1400" smtClean="0"/>
              <a:t>Author classifies all comments with a </a:t>
            </a:r>
            <a:r>
              <a:rPr lang="en-US" sz="1400" b="1" smtClean="0"/>
              <a:t>severity different from “Malfunction”</a:t>
            </a:r>
          </a:p>
          <a:p>
            <a:pPr lvl="1">
              <a:lnSpc>
                <a:spcPct val="75000"/>
              </a:lnSpc>
            </a:pPr>
            <a:r>
              <a:rPr lang="en-US" sz="1400" smtClean="0"/>
              <a:t>Author indicates </a:t>
            </a:r>
            <a:r>
              <a:rPr lang="en-US" sz="1400" b="1" smtClean="0"/>
              <a:t>status</a:t>
            </a:r>
            <a:r>
              <a:rPr lang="en-US" sz="1400" smtClean="0"/>
              <a:t> of document (see further) </a:t>
            </a:r>
          </a:p>
          <a:p>
            <a:pPr lvl="1">
              <a:lnSpc>
                <a:spcPct val="75000"/>
              </a:lnSpc>
              <a:buFont typeface="Wingdings" pitchFamily="2" charset="2"/>
              <a:buNone/>
            </a:pPr>
            <a:r>
              <a:rPr lang="en-GB" sz="1400" i="1" smtClean="0"/>
              <a:t>[Update Status/Classification]</a:t>
            </a:r>
          </a:p>
          <a:p>
            <a:pPr lvl="1">
              <a:lnSpc>
                <a:spcPct val="75000"/>
              </a:lnSpc>
            </a:pPr>
            <a:r>
              <a:rPr lang="en-GB" sz="1400" smtClean="0"/>
              <a:t>Author </a:t>
            </a:r>
            <a:r>
              <a:rPr lang="en-GB" sz="1400" b="1" smtClean="0"/>
              <a:t>closes</a:t>
            </a:r>
            <a:r>
              <a:rPr lang="en-GB" sz="1400" smtClean="0"/>
              <a:t> each comment</a:t>
            </a:r>
            <a:endParaRPr lang="en-GB" sz="1400" i="1" smtClean="0"/>
          </a:p>
          <a:p>
            <a:pPr>
              <a:lnSpc>
                <a:spcPct val="75000"/>
              </a:lnSpc>
            </a:pPr>
            <a:r>
              <a:rPr lang="en-US" sz="1400" smtClean="0"/>
              <a:t>This process can have different iterations, i.e. proposal 01, 02 , … . Number of iterations should be kept to a minimum. </a:t>
            </a:r>
          </a:p>
          <a:p>
            <a:pPr>
              <a:lnSpc>
                <a:spcPct val="75000"/>
              </a:lnSpc>
              <a:buFont typeface="Futura Md BT" pitchFamily="34" charset="0"/>
              <a:buNone/>
            </a:pPr>
            <a:r>
              <a:rPr lang="en-US" sz="1400" smtClean="0"/>
              <a:t>Status remains IP1 until the document is stable enough for formal peer review.</a:t>
            </a:r>
          </a:p>
        </p:txBody>
      </p:sp>
      <p:sp>
        <p:nvSpPr>
          <p:cNvPr id="78852" name="AutoShape 4"/>
          <p:cNvSpPr>
            <a:spLocks/>
          </p:cNvSpPr>
          <p:nvPr/>
        </p:nvSpPr>
        <p:spPr bwMode="auto">
          <a:xfrm>
            <a:off x="7391400" y="1828800"/>
            <a:ext cx="76200" cy="3124200"/>
          </a:xfrm>
          <a:prstGeom prst="rightBrace">
            <a:avLst>
              <a:gd name="adj1" fmla="val 34166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7620000" y="3048000"/>
            <a:ext cx="12954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FuturaA Bk BT" pitchFamily="34" charset="0"/>
              </a:rPr>
              <a:t>Will not be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FuturaA Bk BT" pitchFamily="34" charset="0"/>
              </a:rPr>
              <a:t>counted for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FuturaA Bk BT" pitchFamily="34" charset="0"/>
              </a:rPr>
              <a:t>metrics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86441" tIns="42488" rIns="86441" bIns="42488"/>
          <a:lstStyle/>
          <a:p>
            <a:r>
              <a:rPr lang="en-US" smtClean="0"/>
              <a:t>Review Procedure via WebLib</a:t>
            </a:r>
            <a:br>
              <a:rPr lang="en-US" smtClean="0"/>
            </a:br>
            <a:r>
              <a:rPr lang="en-US" sz="1600" smtClean="0"/>
              <a:t>Document Formal Peer Review (status IP2)</a:t>
            </a:r>
            <a:r>
              <a:rPr lang="en-US" smtClean="0"/>
              <a:t> 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316913" cy="1338263"/>
          </a:xfrm>
        </p:spPr>
        <p:txBody>
          <a:bodyPr lIns="84390" tIns="42195" rIns="84390" bIns="42195"/>
          <a:lstStyle/>
          <a:p>
            <a:pPr>
              <a:lnSpc>
                <a:spcPct val="75000"/>
              </a:lnSpc>
            </a:pPr>
            <a:r>
              <a:rPr lang="en-US" sz="1200" smtClean="0"/>
              <a:t>If document is stable enough to be distributed for a formal peer review, the </a:t>
            </a:r>
            <a:r>
              <a:rPr lang="en-US" sz="1200" b="1" smtClean="0"/>
              <a:t>author</a:t>
            </a:r>
            <a:r>
              <a:rPr lang="en-US" sz="1200" smtClean="0"/>
              <a:t> checks in the document in status IP2. </a:t>
            </a:r>
          </a:p>
          <a:p>
            <a:pPr>
              <a:lnSpc>
                <a:spcPct val="75000"/>
              </a:lnSpc>
            </a:pPr>
            <a:r>
              <a:rPr lang="en-US" sz="1200" b="1" smtClean="0"/>
              <a:t>Author</a:t>
            </a:r>
            <a:r>
              <a:rPr lang="en-US" sz="1200" smtClean="0"/>
              <a:t> sends e-mail </a:t>
            </a:r>
            <a:r>
              <a:rPr lang="en-US" sz="1200" b="1" smtClean="0"/>
              <a:t>review invitation</a:t>
            </a:r>
            <a:r>
              <a:rPr lang="en-US" sz="1200" smtClean="0"/>
              <a:t> via WebLib </a:t>
            </a:r>
            <a:r>
              <a:rPr lang="en-GB" sz="1200" i="1" smtClean="0"/>
              <a:t>[Review Invitation]</a:t>
            </a:r>
            <a:endParaRPr lang="en-US" sz="1200" i="1" smtClean="0"/>
          </a:p>
          <a:p>
            <a:pPr lvl="2">
              <a:lnSpc>
                <a:spcPct val="75000"/>
              </a:lnSpc>
            </a:pPr>
            <a:r>
              <a:rPr lang="en-US" sz="1300" b="1" smtClean="0"/>
              <a:t>mandatory</a:t>
            </a:r>
            <a:r>
              <a:rPr lang="en-US" sz="1300" smtClean="0"/>
              <a:t> reviewers = limited list of people which are mandatory in order to have an effective review of the document</a:t>
            </a:r>
          </a:p>
          <a:p>
            <a:pPr lvl="2">
              <a:lnSpc>
                <a:spcPct val="75000"/>
              </a:lnSpc>
            </a:pPr>
            <a:r>
              <a:rPr lang="en-US" sz="1300" b="1" smtClean="0"/>
              <a:t>review deadline</a:t>
            </a:r>
            <a:r>
              <a:rPr lang="en-US" sz="1300" smtClean="0"/>
              <a:t> = date on which review must be finished</a:t>
            </a:r>
          </a:p>
          <a:p>
            <a:pPr lvl="2">
              <a:lnSpc>
                <a:spcPct val="75000"/>
              </a:lnSpc>
            </a:pPr>
            <a:r>
              <a:rPr lang="en-US" sz="1300" b="1" smtClean="0"/>
              <a:t>scope</a:t>
            </a:r>
            <a:r>
              <a:rPr lang="en-US" sz="1300" smtClean="0"/>
              <a:t> of review = explanation on what has been changed in the document, what the review should adress, scope for each reviewer (free format), review checklist</a:t>
            </a:r>
          </a:p>
          <a:p>
            <a:pPr>
              <a:lnSpc>
                <a:spcPct val="75000"/>
              </a:lnSpc>
            </a:pPr>
            <a:r>
              <a:rPr lang="en-US" sz="1200" b="1" smtClean="0"/>
              <a:t>Reviewers</a:t>
            </a:r>
            <a:r>
              <a:rPr lang="en-US" sz="1200" smtClean="0"/>
              <a:t> submit review comments to document</a:t>
            </a:r>
          </a:p>
          <a:p>
            <a:pPr lvl="1">
              <a:lnSpc>
                <a:spcPct val="75000"/>
              </a:lnSpc>
            </a:pPr>
            <a:r>
              <a:rPr lang="en-US" sz="1300" smtClean="0"/>
              <a:t>if you have </a:t>
            </a:r>
            <a:r>
              <a:rPr lang="en-US" sz="1300" b="1" smtClean="0"/>
              <a:t>no review comments</a:t>
            </a:r>
            <a:r>
              <a:rPr lang="en-US" sz="1300" smtClean="0"/>
              <a:t> at all : submit a comment with title </a:t>
            </a:r>
            <a:r>
              <a:rPr lang="en-US" sz="1300" b="1" smtClean="0"/>
              <a:t>“No Comments</a:t>
            </a:r>
            <a:r>
              <a:rPr lang="en-US" sz="1300" smtClean="0"/>
              <a:t>”</a:t>
            </a:r>
          </a:p>
          <a:p>
            <a:pPr lvl="1">
              <a:lnSpc>
                <a:spcPct val="75000"/>
              </a:lnSpc>
            </a:pPr>
            <a:r>
              <a:rPr lang="en-US" sz="1300" smtClean="0"/>
              <a:t>if you will </a:t>
            </a:r>
            <a:r>
              <a:rPr lang="en-US" sz="1300" b="1" smtClean="0"/>
              <a:t>not review</a:t>
            </a:r>
            <a:r>
              <a:rPr lang="en-US" sz="1300" smtClean="0"/>
              <a:t> the document, </a:t>
            </a:r>
            <a:r>
              <a:rPr lang="en-US" sz="1300" b="1" smtClean="0"/>
              <a:t>delegate</a:t>
            </a:r>
            <a:r>
              <a:rPr lang="en-US" sz="1300" smtClean="0"/>
              <a:t> your review to a peer </a:t>
            </a:r>
            <a:r>
              <a:rPr lang="en-US" sz="1000" smtClean="0"/>
              <a:t>who is able to represent you</a:t>
            </a:r>
          </a:p>
          <a:p>
            <a:pPr lvl="1">
              <a:lnSpc>
                <a:spcPct val="75000"/>
              </a:lnSpc>
            </a:pPr>
            <a:r>
              <a:rPr lang="en-US" sz="1300" smtClean="0"/>
              <a:t>if you will </a:t>
            </a:r>
            <a:r>
              <a:rPr lang="en-US" sz="1300" b="1" smtClean="0"/>
              <a:t>not be able</a:t>
            </a:r>
            <a:r>
              <a:rPr lang="en-US" sz="1300" smtClean="0"/>
              <a:t> to review before the review deadline, </a:t>
            </a:r>
            <a:r>
              <a:rPr lang="en-US" sz="1300" b="1" smtClean="0"/>
              <a:t>inform</a:t>
            </a:r>
            <a:r>
              <a:rPr lang="en-US" sz="1300" smtClean="0"/>
              <a:t> the author</a:t>
            </a:r>
            <a:endParaRPr lang="en-US" sz="1400" smtClean="0"/>
          </a:p>
          <a:p>
            <a:pPr lvl="1">
              <a:lnSpc>
                <a:spcPct val="75000"/>
              </a:lnSpc>
            </a:pPr>
            <a:r>
              <a:rPr lang="en-US" sz="1400" smtClean="0"/>
              <a:t>indicate for each comment the </a:t>
            </a:r>
            <a:r>
              <a:rPr lang="en-US" sz="1400" b="1" smtClean="0"/>
              <a:t>severity classification</a:t>
            </a:r>
            <a:r>
              <a:rPr lang="en-US" sz="1400" smtClean="0"/>
              <a:t> </a:t>
            </a:r>
            <a:r>
              <a:rPr lang="en-GB" sz="1400" i="1" smtClean="0"/>
              <a:t>[Update Status/Classification] . </a:t>
            </a:r>
            <a:r>
              <a:rPr lang="en-GB" sz="1400" smtClean="0"/>
              <a:t>Definitions see later.</a:t>
            </a:r>
            <a:endParaRPr lang="en-US" sz="1400" smtClean="0"/>
          </a:p>
          <a:p>
            <a:pPr lvl="2">
              <a:lnSpc>
                <a:spcPct val="75000"/>
              </a:lnSpc>
            </a:pPr>
            <a:r>
              <a:rPr lang="en-US" sz="1300" smtClean="0"/>
              <a:t>all editorial comments (per reviewer) may be grouped in 1 WebLib comment</a:t>
            </a:r>
          </a:p>
          <a:p>
            <a:pPr lvl="2">
              <a:lnSpc>
                <a:spcPct val="75000"/>
              </a:lnSpc>
            </a:pPr>
            <a:r>
              <a:rPr lang="en-US" sz="1300" smtClean="0"/>
              <a:t>Malfunctions : </a:t>
            </a:r>
            <a:r>
              <a:rPr lang="en-US" sz="1300" b="1" smtClean="0"/>
              <a:t>each comment must be put in a separate WebLib comment</a:t>
            </a:r>
          </a:p>
          <a:p>
            <a:pPr lvl="1">
              <a:lnSpc>
                <a:spcPct val="75000"/>
              </a:lnSpc>
            </a:pPr>
            <a:r>
              <a:rPr lang="en-US" sz="1400" smtClean="0"/>
              <a:t>each reviewer fills out his </a:t>
            </a:r>
            <a:r>
              <a:rPr lang="en-US" sz="1400" b="1" smtClean="0"/>
              <a:t>review effort in 1 of his review comments</a:t>
            </a:r>
            <a:r>
              <a:rPr lang="en-US" sz="1400" smtClean="0"/>
              <a:t> </a:t>
            </a:r>
            <a:r>
              <a:rPr lang="en-US" sz="1400" i="1" smtClean="0"/>
              <a:t>(WebLib sums up review efforts over all comments)</a:t>
            </a:r>
          </a:p>
          <a:p>
            <a:pPr lvl="1">
              <a:lnSpc>
                <a:spcPct val="75000"/>
              </a:lnSpc>
            </a:pPr>
            <a:r>
              <a:rPr lang="en-US" sz="1400" smtClean="0"/>
              <a:t>When your review is finished: submit a comment with title “</a:t>
            </a:r>
            <a:r>
              <a:rPr lang="en-US" sz="1400" b="1" smtClean="0"/>
              <a:t>No more comments</a:t>
            </a:r>
            <a:r>
              <a:rPr lang="en-US" sz="1400" smtClean="0"/>
              <a:t>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86441" tIns="42488" rIns="86441" bIns="42488"/>
          <a:lstStyle/>
          <a:p>
            <a:r>
              <a:rPr lang="en-US" smtClean="0"/>
              <a:t>Review Procedure via WebLib</a:t>
            </a:r>
            <a:br>
              <a:rPr lang="en-US" smtClean="0"/>
            </a:br>
            <a:r>
              <a:rPr lang="en-US" sz="1600" smtClean="0"/>
              <a:t>Document Formal Peer Review (status IP2) </a:t>
            </a:r>
            <a:r>
              <a:rPr lang="en-US" sz="1300" smtClean="0"/>
              <a:t>(cont’d)</a:t>
            </a:r>
            <a:r>
              <a:rPr lang="en-US" smtClean="0"/>
              <a:t> 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316913" cy="1338263"/>
          </a:xfrm>
        </p:spPr>
        <p:txBody>
          <a:bodyPr lIns="84390" tIns="42195" rIns="84390" bIns="42195"/>
          <a:lstStyle/>
          <a:p>
            <a:r>
              <a:rPr lang="en-US" sz="1200" b="1" smtClean="0"/>
              <a:t>Author</a:t>
            </a:r>
            <a:r>
              <a:rPr lang="en-US" sz="1200" smtClean="0"/>
              <a:t> </a:t>
            </a:r>
          </a:p>
          <a:p>
            <a:pPr lvl="1">
              <a:lnSpc>
                <a:spcPts val="1400"/>
              </a:lnSpc>
            </a:pPr>
            <a:r>
              <a:rPr lang="en-US" sz="1400" smtClean="0"/>
              <a:t>indicates the </a:t>
            </a:r>
            <a:r>
              <a:rPr lang="en-US" sz="1400" b="1" smtClean="0"/>
              <a:t>severity classification</a:t>
            </a:r>
            <a:r>
              <a:rPr lang="en-US" sz="1400" smtClean="0"/>
              <a:t> for each comment </a:t>
            </a:r>
            <a:r>
              <a:rPr lang="en-GB" sz="1400" i="1" smtClean="0"/>
              <a:t>[Update Status/Classification]. </a:t>
            </a:r>
            <a:r>
              <a:rPr lang="en-GB" sz="1400" smtClean="0"/>
              <a:t>Definitions see later.</a:t>
            </a:r>
            <a:endParaRPr lang="en-US" sz="1400" smtClean="0"/>
          </a:p>
          <a:p>
            <a:pPr lvl="1">
              <a:lnSpc>
                <a:spcPts val="1400"/>
              </a:lnSpc>
            </a:pPr>
            <a:r>
              <a:rPr lang="en-US" sz="1400" smtClean="0"/>
              <a:t>indicates the </a:t>
            </a:r>
            <a:r>
              <a:rPr lang="en-US" sz="1400" b="1" smtClean="0"/>
              <a:t>status</a:t>
            </a:r>
            <a:r>
              <a:rPr lang="en-US" sz="1400" smtClean="0"/>
              <a:t> for each comment </a:t>
            </a:r>
            <a:r>
              <a:rPr lang="en-GB" sz="1400" i="1" smtClean="0"/>
              <a:t>[Update Status/Classification]</a:t>
            </a:r>
          </a:p>
          <a:p>
            <a:pPr lvl="1">
              <a:lnSpc>
                <a:spcPts val="1400"/>
              </a:lnSpc>
              <a:buFont typeface="Wingdings" pitchFamily="2" charset="2"/>
              <a:buNone/>
            </a:pPr>
            <a:endParaRPr lang="en-US" sz="1400" smtClean="0"/>
          </a:p>
          <a:p>
            <a:pPr lvl="1">
              <a:lnSpc>
                <a:spcPts val="1400"/>
              </a:lnSpc>
              <a:buFont typeface="Wingdings" pitchFamily="2" charset="2"/>
              <a:buNone/>
            </a:pPr>
            <a:endParaRPr lang="en-US" sz="1400" smtClean="0"/>
          </a:p>
          <a:p>
            <a:pPr lvl="1">
              <a:lnSpc>
                <a:spcPts val="1400"/>
              </a:lnSpc>
              <a:buFont typeface="Wingdings" pitchFamily="2" charset="2"/>
              <a:buNone/>
            </a:pPr>
            <a:endParaRPr lang="en-US" sz="1400" smtClean="0"/>
          </a:p>
          <a:p>
            <a:pPr lvl="1">
              <a:lnSpc>
                <a:spcPts val="1400"/>
              </a:lnSpc>
              <a:buFont typeface="Wingdings" pitchFamily="2" charset="2"/>
              <a:buNone/>
            </a:pPr>
            <a:endParaRPr lang="en-US" sz="1400" smtClean="0"/>
          </a:p>
          <a:p>
            <a:pPr lvl="1">
              <a:lnSpc>
                <a:spcPts val="1400"/>
              </a:lnSpc>
              <a:buFont typeface="Wingdings" pitchFamily="2" charset="2"/>
              <a:buNone/>
            </a:pPr>
            <a:endParaRPr lang="en-US" sz="1400" smtClean="0"/>
          </a:p>
          <a:p>
            <a:pPr lvl="1">
              <a:lnSpc>
                <a:spcPts val="1400"/>
              </a:lnSpc>
            </a:pPr>
            <a:endParaRPr lang="en-US" sz="1400" smtClean="0"/>
          </a:p>
          <a:p>
            <a:pPr lvl="1">
              <a:lnSpc>
                <a:spcPts val="1400"/>
              </a:lnSpc>
            </a:pPr>
            <a:r>
              <a:rPr lang="en-US" sz="1400" smtClean="0"/>
              <a:t>adds remark to comment (mandatory in case comment is rejected, deferred or duplicate) </a:t>
            </a:r>
            <a:r>
              <a:rPr lang="en-GB" sz="1400" i="1" smtClean="0"/>
              <a:t>[Add Remark to Comment]</a:t>
            </a:r>
            <a:endParaRPr lang="en-US" sz="1400" i="1" smtClean="0"/>
          </a:p>
          <a:p>
            <a:pPr lvl="1">
              <a:lnSpc>
                <a:spcPts val="1400"/>
              </a:lnSpc>
            </a:pPr>
            <a:r>
              <a:rPr lang="en-US" sz="1400" smtClean="0"/>
              <a:t>review invitation and “No comments” comments are classified with severity “None”, status “Info”</a:t>
            </a:r>
          </a:p>
          <a:p>
            <a:pPr lvl="1">
              <a:lnSpc>
                <a:spcPts val="1400"/>
              </a:lnSpc>
            </a:pPr>
            <a:r>
              <a:rPr lang="en-US" sz="1400" smtClean="0"/>
              <a:t>updates document and checks in new proposal</a:t>
            </a:r>
          </a:p>
          <a:p>
            <a:pPr lvl="1">
              <a:lnSpc>
                <a:spcPts val="1400"/>
              </a:lnSpc>
            </a:pPr>
            <a:r>
              <a:rPr lang="en-US" sz="1400" smtClean="0"/>
              <a:t>closes the comments</a:t>
            </a:r>
          </a:p>
        </p:txBody>
      </p:sp>
      <p:graphicFrame>
        <p:nvGraphicFramePr>
          <p:cNvPr id="17410" name="Object 0"/>
          <p:cNvGraphicFramePr>
            <a:graphicFrameLocks noChangeAspect="1"/>
          </p:cNvGraphicFramePr>
          <p:nvPr/>
        </p:nvGraphicFramePr>
        <p:xfrm>
          <a:off x="990600" y="2667000"/>
          <a:ext cx="6802438" cy="1571625"/>
        </p:xfrm>
        <a:graphic>
          <a:graphicData uri="http://schemas.openxmlformats.org/presentationml/2006/ole">
            <p:oleObj spid="_x0000_s17410" name="Worksheet" r:id="rId3" imgW="5810707" imgH="1343254" progId="Excel.Sheet.8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86441" tIns="42488" rIns="86441" bIns="42488"/>
          <a:lstStyle/>
          <a:p>
            <a:r>
              <a:rPr lang="en-US" smtClean="0"/>
              <a:t>Review Procedure via WebLib</a:t>
            </a:r>
            <a:br>
              <a:rPr lang="en-US" smtClean="0"/>
            </a:br>
            <a:r>
              <a:rPr lang="en-US" sz="1700" smtClean="0"/>
              <a:t>Defect Severity Classification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382000" cy="1295400"/>
          </a:xfrm>
        </p:spPr>
        <p:txBody>
          <a:bodyPr lIns="84390" tIns="42195" rIns="84390" bIns="42195"/>
          <a:lstStyle/>
          <a:p>
            <a:pPr>
              <a:lnSpc>
                <a:spcPts val="1600"/>
              </a:lnSpc>
            </a:pPr>
            <a:r>
              <a:rPr lang="en-US" sz="1200" b="1" smtClean="0"/>
              <a:t>MALF = Malfunction</a:t>
            </a:r>
            <a:r>
              <a:rPr lang="en-US" sz="1200" smtClean="0"/>
              <a:t> = a defect that </a:t>
            </a:r>
            <a:r>
              <a:rPr lang="en-GB" sz="1200" smtClean="0"/>
              <a:t>can cause the shipped product to</a:t>
            </a:r>
            <a:endParaRPr lang="en-US" sz="1200" smtClean="0"/>
          </a:p>
          <a:p>
            <a:pPr lvl="1">
              <a:lnSpc>
                <a:spcPts val="1600"/>
              </a:lnSpc>
            </a:pPr>
            <a:r>
              <a:rPr lang="en-GB" sz="1400" smtClean="0"/>
              <a:t>not conform to committed customer requirements </a:t>
            </a:r>
          </a:p>
          <a:p>
            <a:pPr lvl="1">
              <a:lnSpc>
                <a:spcPts val="1600"/>
              </a:lnSpc>
            </a:pPr>
            <a:r>
              <a:rPr lang="en-GB" sz="1400" smtClean="0"/>
              <a:t>stop working </a:t>
            </a:r>
          </a:p>
          <a:p>
            <a:pPr lvl="1">
              <a:lnSpc>
                <a:spcPts val="1600"/>
              </a:lnSpc>
            </a:pPr>
            <a:r>
              <a:rPr lang="en-GB" sz="1400" smtClean="0"/>
              <a:t>produce incorrect results </a:t>
            </a:r>
          </a:p>
          <a:p>
            <a:pPr lvl="1">
              <a:lnSpc>
                <a:spcPts val="1600"/>
              </a:lnSpc>
            </a:pPr>
            <a:r>
              <a:rPr lang="en-GB" sz="1400" smtClean="0"/>
              <a:t>lose functional capabilities (e.g. contributing to reduced reliability or availability) </a:t>
            </a:r>
          </a:p>
          <a:p>
            <a:pPr lvl="1">
              <a:lnSpc>
                <a:spcPts val="1600"/>
              </a:lnSpc>
            </a:pPr>
            <a:r>
              <a:rPr lang="en-GB" sz="1400" smtClean="0"/>
              <a:t>degrade performance </a:t>
            </a:r>
          </a:p>
          <a:p>
            <a:pPr lvl="1">
              <a:lnSpc>
                <a:spcPts val="1600"/>
              </a:lnSpc>
            </a:pPr>
            <a:r>
              <a:rPr lang="en-GB" sz="1400" smtClean="0"/>
              <a:t>show operational difficulties in its use</a:t>
            </a:r>
            <a:endParaRPr lang="en-US" sz="1400" smtClean="0"/>
          </a:p>
          <a:p>
            <a:pPr>
              <a:lnSpc>
                <a:spcPts val="1600"/>
              </a:lnSpc>
            </a:pPr>
            <a:r>
              <a:rPr lang="en-US" sz="1200" smtClean="0"/>
              <a:t>NFM = not to be used !!!</a:t>
            </a:r>
          </a:p>
          <a:p>
            <a:pPr>
              <a:lnSpc>
                <a:spcPts val="1600"/>
              </a:lnSpc>
            </a:pPr>
            <a:r>
              <a:rPr lang="en-US" sz="1200" b="1" smtClean="0"/>
              <a:t>EDIT = Editorial</a:t>
            </a:r>
            <a:r>
              <a:rPr lang="en-US" sz="1200" smtClean="0"/>
              <a:t> = all defects not classified as malfunction</a:t>
            </a:r>
          </a:p>
          <a:p>
            <a:pPr>
              <a:lnSpc>
                <a:spcPts val="1600"/>
              </a:lnSpc>
            </a:pPr>
            <a:r>
              <a:rPr lang="en-US" sz="1200" smtClean="0"/>
              <a:t>None</a:t>
            </a:r>
          </a:p>
          <a:p>
            <a:pPr lvl="1">
              <a:lnSpc>
                <a:spcPts val="1600"/>
              </a:lnSpc>
            </a:pPr>
            <a:r>
              <a:rPr lang="en-US" sz="1400" smtClean="0"/>
              <a:t>reviewer : if you do not have an idea on the defect gravity</a:t>
            </a:r>
          </a:p>
          <a:p>
            <a:pPr lvl="1">
              <a:lnSpc>
                <a:spcPts val="1600"/>
              </a:lnSpc>
            </a:pPr>
            <a:r>
              <a:rPr lang="en-US" sz="1400" smtClean="0"/>
              <a:t>author : may only be used to classify the review invitation or “No comments” comments, all other official review comments must get either MALF or EDIT</a:t>
            </a:r>
          </a:p>
          <a:p>
            <a:pPr>
              <a:lnSpc>
                <a:spcPts val="1600"/>
              </a:lnSpc>
            </a:pPr>
            <a:r>
              <a:rPr lang="en-US" sz="1200" smtClean="0"/>
              <a:t>CR : not to be used !!!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86441" tIns="42488" rIns="86441" bIns="42488"/>
          <a:lstStyle/>
          <a:p>
            <a:r>
              <a:rPr lang="en-US" smtClean="0"/>
              <a:t>Review Procedure via WebLib</a:t>
            </a:r>
            <a:br>
              <a:rPr lang="en-US" smtClean="0"/>
            </a:br>
            <a:r>
              <a:rPr lang="en-US" sz="1600" smtClean="0"/>
              <a:t>Formal Peer Review Finished (status PD)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316913" cy="1338263"/>
          </a:xfrm>
        </p:spPr>
        <p:txBody>
          <a:bodyPr lIns="84390" tIns="42195" rIns="84390" bIns="42195"/>
          <a:lstStyle/>
          <a:p>
            <a:r>
              <a:rPr lang="en-US" sz="1300" b="1" smtClean="0"/>
              <a:t>Author</a:t>
            </a:r>
            <a:r>
              <a:rPr lang="en-US" sz="1300" smtClean="0"/>
              <a:t> changes document status to PD only in case</a:t>
            </a:r>
          </a:p>
          <a:p>
            <a:pPr lvl="1"/>
            <a:r>
              <a:rPr lang="en-US" sz="1400" b="1" smtClean="0"/>
              <a:t>all reviews for the edition have been finished</a:t>
            </a:r>
          </a:p>
          <a:p>
            <a:pPr lvl="1"/>
            <a:r>
              <a:rPr lang="en-US" sz="1400" b="1" smtClean="0"/>
              <a:t>all mandatory reviewers have submitted comments</a:t>
            </a:r>
          </a:p>
          <a:p>
            <a:pPr lvl="1"/>
            <a:r>
              <a:rPr lang="en-US" sz="1400" b="1" smtClean="0"/>
              <a:t>all comments are classified (status and severity)</a:t>
            </a:r>
          </a:p>
          <a:p>
            <a:endParaRPr lang="en-US" sz="13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838200"/>
            <a:ext cx="7456488" cy="381000"/>
          </a:xfrm>
          <a:noFill/>
        </p:spPr>
        <p:txBody>
          <a:bodyPr lIns="90488" tIns="44450" rIns="90488" bIns="44450"/>
          <a:lstStyle/>
          <a:p>
            <a:r>
              <a:rPr lang="en-GB" smtClean="0"/>
              <a:t/>
            </a:r>
            <a:br>
              <a:rPr lang="en-GB" smtClean="0"/>
            </a:br>
            <a:r>
              <a:rPr lang="en-GB" smtClean="0"/>
              <a:t>Detailed Information </a:t>
            </a:r>
            <a:br>
              <a:rPr lang="en-GB" smtClean="0"/>
            </a:br>
            <a:r>
              <a:rPr lang="en-GB" sz="1600" smtClean="0"/>
              <a:t>Author sends Review Invitation</a:t>
            </a:r>
            <a:endParaRPr lang="en-GB" smtClean="0"/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6175375" y="4175125"/>
            <a:ext cx="169863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en-US">
              <a:latin typeface="Times New Roman" pitchFamily="18" charset="0"/>
            </a:endParaRPr>
          </a:p>
        </p:txBody>
      </p:sp>
      <p:sp>
        <p:nvSpPr>
          <p:cNvPr id="18438" name="Text Box 7"/>
          <p:cNvSpPr txBox="1">
            <a:spLocks noChangeArrowheads="1"/>
          </p:cNvSpPr>
          <p:nvPr/>
        </p:nvSpPr>
        <p:spPr bwMode="auto">
          <a:xfrm>
            <a:off x="6553200" y="4876800"/>
            <a:ext cx="1905000" cy="1168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Auto-generated text.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You can add here extra info, eg scope of review, reason for review, ...</a:t>
            </a:r>
          </a:p>
        </p:txBody>
      </p:sp>
      <p:sp>
        <p:nvSpPr>
          <p:cNvPr id="1304585" name="Text Box 9"/>
          <p:cNvSpPr txBox="1">
            <a:spLocks noChangeArrowheads="1"/>
          </p:cNvSpPr>
          <p:nvPr/>
        </p:nvSpPr>
        <p:spPr bwMode="auto">
          <a:xfrm>
            <a:off x="8520113" y="3657600"/>
            <a:ext cx="609600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en-GB" sz="900">
                <a:solidFill>
                  <a:srgbClr val="9E63CF"/>
                </a:solidFill>
                <a:latin typeface="FuturaA Bk BT" pitchFamily="34" charset="0"/>
              </a:rPr>
              <a:t>Invtation</a:t>
            </a:r>
            <a:endParaRPr lang="en-GB" b="1">
              <a:latin typeface="FuturaA Bk BT" pitchFamily="34" charset="0"/>
            </a:endParaRPr>
          </a:p>
        </p:txBody>
      </p:sp>
      <p:sp>
        <p:nvSpPr>
          <p:cNvPr id="18440" name="Text Box 19"/>
          <p:cNvSpPr txBox="1">
            <a:spLocks noChangeArrowheads="1"/>
          </p:cNvSpPr>
          <p:nvPr/>
        </p:nvSpPr>
        <p:spPr bwMode="auto">
          <a:xfrm>
            <a:off x="5108575" y="0"/>
            <a:ext cx="4035425" cy="1168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If other people need to be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informed (CC) that the review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invitation is send out then forward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the review invitation to them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(after it has been sent out to the mandatory reviewers)</a:t>
            </a:r>
          </a:p>
        </p:txBody>
      </p:sp>
      <p:graphicFrame>
        <p:nvGraphicFramePr>
          <p:cNvPr id="18434" name="Object 0"/>
          <p:cNvGraphicFramePr>
            <a:graphicFrameLocks noChangeAspect="1"/>
          </p:cNvGraphicFramePr>
          <p:nvPr/>
        </p:nvGraphicFramePr>
        <p:xfrm>
          <a:off x="3886200" y="1295400"/>
          <a:ext cx="5122863" cy="3352800"/>
        </p:xfrm>
        <a:graphic>
          <a:graphicData uri="http://schemas.openxmlformats.org/presentationml/2006/ole">
            <p:oleObj spid="_x0000_s18434" name="Bitmap Image" r:id="rId4" imgW="6590476" imgH="5257143" progId="Paint.Picture">
              <p:embed/>
            </p:oleObj>
          </a:graphicData>
        </a:graphic>
      </p:graphicFrame>
      <p:graphicFrame>
        <p:nvGraphicFramePr>
          <p:cNvPr id="18435" name="Object 1"/>
          <p:cNvGraphicFramePr>
            <a:graphicFrameLocks noChangeAspect="1"/>
          </p:cNvGraphicFramePr>
          <p:nvPr/>
        </p:nvGraphicFramePr>
        <p:xfrm>
          <a:off x="152400" y="2438400"/>
          <a:ext cx="5638800" cy="3686175"/>
        </p:xfrm>
        <a:graphic>
          <a:graphicData uri="http://schemas.openxmlformats.org/presentationml/2006/ole">
            <p:oleObj spid="_x0000_s18435" name="Bitmap Image" r:id="rId5" imgW="7904762" imgH="5733333" progId="Paint.Picture">
              <p:embed/>
            </p:oleObj>
          </a:graphicData>
        </a:graphic>
      </p:graphicFrame>
      <p:sp>
        <p:nvSpPr>
          <p:cNvPr id="18441" name="Text Box 13"/>
          <p:cNvSpPr txBox="1">
            <a:spLocks noChangeArrowheads="1"/>
          </p:cNvSpPr>
          <p:nvPr/>
        </p:nvSpPr>
        <p:spPr bwMode="auto">
          <a:xfrm>
            <a:off x="3962400" y="4572000"/>
            <a:ext cx="2109788" cy="1168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Fill out </a:t>
            </a:r>
            <a:r>
              <a:rPr lang="en-GB" sz="1400" b="1">
                <a:latin typeface="Times New Roman" pitchFamily="18" charset="0"/>
              </a:rPr>
              <a:t>manually</a:t>
            </a:r>
            <a:r>
              <a:rPr lang="en-GB" sz="1400">
                <a:latin typeface="Times New Roman" pitchFamily="18" charset="0"/>
              </a:rPr>
              <a:t> : Mandatory reviewers list (optional because is already in distibution list)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Review Deadline</a:t>
            </a:r>
          </a:p>
        </p:txBody>
      </p:sp>
      <p:sp>
        <p:nvSpPr>
          <p:cNvPr id="18442" name="Oval 23"/>
          <p:cNvSpPr>
            <a:spLocks noChangeArrowheads="1"/>
          </p:cNvSpPr>
          <p:nvPr/>
        </p:nvSpPr>
        <p:spPr bwMode="auto">
          <a:xfrm>
            <a:off x="6248400" y="3657600"/>
            <a:ext cx="1295400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AutoShape 24"/>
          <p:cNvSpPr>
            <a:spLocks/>
          </p:cNvSpPr>
          <p:nvPr/>
        </p:nvSpPr>
        <p:spPr bwMode="auto">
          <a:xfrm>
            <a:off x="2895600" y="5105400"/>
            <a:ext cx="76200" cy="228600"/>
          </a:xfrm>
          <a:prstGeom prst="rightBrace">
            <a:avLst>
              <a:gd name="adj1" fmla="val 2500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4" name="AutoShape 31"/>
          <p:cNvSpPr>
            <a:spLocks noChangeArrowheads="1"/>
          </p:cNvSpPr>
          <p:nvPr/>
        </p:nvSpPr>
        <p:spPr bwMode="auto">
          <a:xfrm rot="-5400000">
            <a:off x="1790700" y="419100"/>
            <a:ext cx="685800" cy="2438400"/>
          </a:xfrm>
          <a:prstGeom prst="downArrow">
            <a:avLst>
              <a:gd name="adj1" fmla="val 50000"/>
              <a:gd name="adj2" fmla="val 88889"/>
            </a:avLst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Times New Roman" pitchFamily="18" charset="0"/>
              </a:rPr>
              <a:t>Mail to all mandatory reviewers</a:t>
            </a:r>
            <a:endParaRPr lang="en-GB" sz="1000">
              <a:latin typeface="Times New Roman" pitchFamily="18" charset="0"/>
            </a:endParaRPr>
          </a:p>
        </p:txBody>
      </p:sp>
      <p:sp>
        <p:nvSpPr>
          <p:cNvPr id="18445" name="Line 26"/>
          <p:cNvSpPr>
            <a:spLocks noChangeShapeType="1"/>
          </p:cNvSpPr>
          <p:nvPr/>
        </p:nvSpPr>
        <p:spPr bwMode="auto">
          <a:xfrm>
            <a:off x="3048000" y="5181600"/>
            <a:ext cx="1066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Line 27"/>
          <p:cNvSpPr>
            <a:spLocks noChangeShapeType="1"/>
          </p:cNvSpPr>
          <p:nvPr/>
        </p:nvSpPr>
        <p:spPr bwMode="auto">
          <a:xfrm>
            <a:off x="3200400" y="5791200"/>
            <a:ext cx="3429000" cy="152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7" name="Line 32"/>
          <p:cNvSpPr>
            <a:spLocks noChangeShapeType="1"/>
          </p:cNvSpPr>
          <p:nvPr/>
        </p:nvSpPr>
        <p:spPr bwMode="auto">
          <a:xfrm>
            <a:off x="2057400" y="2514600"/>
            <a:ext cx="0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8" name="Line 33"/>
          <p:cNvSpPr>
            <a:spLocks noChangeShapeType="1"/>
          </p:cNvSpPr>
          <p:nvPr/>
        </p:nvSpPr>
        <p:spPr bwMode="auto">
          <a:xfrm>
            <a:off x="2057400" y="3657600"/>
            <a:ext cx="304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9" name="Text Box 6"/>
          <p:cNvSpPr txBox="1">
            <a:spLocks noChangeArrowheads="1"/>
          </p:cNvSpPr>
          <p:nvPr/>
        </p:nvSpPr>
        <p:spPr bwMode="auto">
          <a:xfrm>
            <a:off x="228600" y="1858963"/>
            <a:ext cx="1966913" cy="9556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email addresses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of mandatory reviewers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all separated by a space, (just type names)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57200"/>
            <a:ext cx="8316913" cy="758825"/>
          </a:xfrm>
          <a:noFill/>
        </p:spPr>
        <p:txBody>
          <a:bodyPr lIns="90488" tIns="44450" rIns="90488" bIns="44450"/>
          <a:lstStyle/>
          <a:p>
            <a:r>
              <a:rPr lang="en-GB" smtClean="0"/>
              <a:t/>
            </a:r>
            <a:br>
              <a:rPr lang="en-GB" smtClean="0"/>
            </a:br>
            <a:r>
              <a:rPr lang="en-GB" smtClean="0"/>
              <a:t>Detailed Information</a:t>
            </a:r>
            <a:br>
              <a:rPr lang="en-GB" smtClean="0"/>
            </a:br>
            <a:r>
              <a:rPr lang="en-GB" sz="1600" smtClean="0"/>
              <a:t>Reviewer gets Review Invitation in mailbox (actual lay-out may be different)</a:t>
            </a:r>
            <a:endParaRPr lang="en-GB" smtClean="0"/>
          </a:p>
        </p:txBody>
      </p:sp>
      <p:pic>
        <p:nvPicPr>
          <p:cNvPr id="82947" name="Picture 3" descr="Image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676400"/>
            <a:ext cx="6953250" cy="441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2948" name="Oval 4"/>
          <p:cNvSpPr>
            <a:spLocks noChangeArrowheads="1"/>
          </p:cNvSpPr>
          <p:nvPr/>
        </p:nvSpPr>
        <p:spPr bwMode="auto">
          <a:xfrm>
            <a:off x="2209800" y="3429000"/>
            <a:ext cx="6629400" cy="4572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AutoShape 5"/>
          <p:cNvSpPr>
            <a:spLocks noChangeArrowheads="1"/>
          </p:cNvSpPr>
          <p:nvPr/>
        </p:nvSpPr>
        <p:spPr bwMode="auto">
          <a:xfrm>
            <a:off x="6934200" y="4267200"/>
            <a:ext cx="2057400" cy="1676400"/>
          </a:xfrm>
          <a:prstGeom prst="rightArrow">
            <a:avLst>
              <a:gd name="adj1" fmla="val 50000"/>
              <a:gd name="adj2" fmla="val 30682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 b="1">
                <a:latin typeface="Times New Roman" pitchFamily="18" charset="0"/>
              </a:rPr>
              <a:t>Direct link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 b="1">
                <a:latin typeface="Times New Roman" pitchFamily="18" charset="0"/>
              </a:rPr>
              <a:t> to source of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 b="1">
                <a:latin typeface="Times New Roman" pitchFamily="18" charset="0"/>
              </a:rPr>
              <a:t>WebLib doc</a:t>
            </a:r>
          </a:p>
        </p:txBody>
      </p:sp>
      <p:sp>
        <p:nvSpPr>
          <p:cNvPr id="82950" name="Text Box 6"/>
          <p:cNvSpPr txBox="1">
            <a:spLocks noChangeArrowheads="1"/>
          </p:cNvSpPr>
          <p:nvPr/>
        </p:nvSpPr>
        <p:spPr bwMode="auto">
          <a:xfrm>
            <a:off x="228600" y="1295400"/>
            <a:ext cx="2057400" cy="317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 b="1">
                <a:latin typeface="Times New Roman" pitchFamily="18" charset="0"/>
              </a:rPr>
              <a:t>Brief Description</a:t>
            </a:r>
          </a:p>
        </p:txBody>
      </p:sp>
      <p:sp>
        <p:nvSpPr>
          <p:cNvPr id="82951" name="Text Box 7"/>
          <p:cNvSpPr txBox="1">
            <a:spLocks noChangeArrowheads="1"/>
          </p:cNvSpPr>
          <p:nvPr/>
        </p:nvSpPr>
        <p:spPr bwMode="auto">
          <a:xfrm>
            <a:off x="6019800" y="2133600"/>
            <a:ext cx="2667000" cy="317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 b="1">
                <a:latin typeface="Times New Roman" pitchFamily="18" charset="0"/>
              </a:rPr>
              <a:t>Automatically generated</a:t>
            </a:r>
          </a:p>
        </p:txBody>
      </p:sp>
      <p:sp>
        <p:nvSpPr>
          <p:cNvPr id="82952" name="Oval 8"/>
          <p:cNvSpPr>
            <a:spLocks noChangeArrowheads="1"/>
          </p:cNvSpPr>
          <p:nvPr/>
        </p:nvSpPr>
        <p:spPr bwMode="auto">
          <a:xfrm>
            <a:off x="3581400" y="1600200"/>
            <a:ext cx="2743200" cy="3048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53" name="Line 9"/>
          <p:cNvSpPr>
            <a:spLocks noChangeShapeType="1"/>
          </p:cNvSpPr>
          <p:nvPr/>
        </p:nvSpPr>
        <p:spPr bwMode="auto">
          <a:xfrm>
            <a:off x="6096000" y="1828800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54" name="Oval 10"/>
          <p:cNvSpPr>
            <a:spLocks noChangeArrowheads="1"/>
          </p:cNvSpPr>
          <p:nvPr/>
        </p:nvSpPr>
        <p:spPr bwMode="auto">
          <a:xfrm>
            <a:off x="2286000" y="1676400"/>
            <a:ext cx="1371600" cy="152400"/>
          </a:xfrm>
          <a:prstGeom prst="ellips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55" name="Line 11"/>
          <p:cNvSpPr>
            <a:spLocks noChangeShapeType="1"/>
          </p:cNvSpPr>
          <p:nvPr/>
        </p:nvSpPr>
        <p:spPr bwMode="auto">
          <a:xfrm flipH="1" flipV="1">
            <a:off x="2209800" y="1524000"/>
            <a:ext cx="3810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956" name="WordArt 12"/>
          <p:cNvSpPr>
            <a:spLocks noChangeArrowheads="1" noChangeShapeType="1" noTextEdit="1"/>
          </p:cNvSpPr>
          <p:nvPr/>
        </p:nvSpPr>
        <p:spPr bwMode="auto">
          <a:xfrm>
            <a:off x="7086600" y="2667000"/>
            <a:ext cx="1743075" cy="965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r>
              <a:rPr lang="en-US" sz="2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Click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316913" cy="758825"/>
          </a:xfrm>
        </p:spPr>
        <p:txBody>
          <a:bodyPr/>
          <a:lstStyle/>
          <a:p>
            <a:r>
              <a:rPr lang="en-GB" smtClean="0"/>
              <a:t>Detailed Information</a:t>
            </a:r>
            <a:br>
              <a:rPr lang="en-GB" smtClean="0"/>
            </a:br>
            <a:r>
              <a:rPr lang="en-GB" sz="1600" smtClean="0"/>
              <a:t>Reviewer Submits Review Comments</a:t>
            </a:r>
            <a:endParaRPr lang="en-GB" smtClean="0"/>
          </a:p>
        </p:txBody>
      </p:sp>
      <p:sp>
        <p:nvSpPr>
          <p:cNvPr id="19461" name="Oval 7"/>
          <p:cNvSpPr>
            <a:spLocks noChangeArrowheads="1"/>
          </p:cNvSpPr>
          <p:nvPr/>
        </p:nvSpPr>
        <p:spPr bwMode="auto">
          <a:xfrm>
            <a:off x="7239000" y="2895600"/>
            <a:ext cx="533400" cy="228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9458" name="Object 0"/>
          <p:cNvGraphicFramePr>
            <a:graphicFrameLocks noChangeAspect="1"/>
          </p:cNvGraphicFramePr>
          <p:nvPr/>
        </p:nvGraphicFramePr>
        <p:xfrm>
          <a:off x="228600" y="1295400"/>
          <a:ext cx="5065713" cy="4070350"/>
        </p:xfrm>
        <a:graphic>
          <a:graphicData uri="http://schemas.openxmlformats.org/presentationml/2006/ole">
            <p:oleObj spid="_x0000_s19458" name="Bitmap Image" r:id="rId4" imgW="6628571" imgH="5323810" progId="Paint.Picture">
              <p:embed/>
            </p:oleObj>
          </a:graphicData>
        </a:graphic>
      </p:graphicFrame>
      <p:graphicFrame>
        <p:nvGraphicFramePr>
          <p:cNvPr id="19459" name="Object 1"/>
          <p:cNvGraphicFramePr>
            <a:graphicFrameLocks noChangeAspect="1"/>
          </p:cNvGraphicFramePr>
          <p:nvPr/>
        </p:nvGraphicFramePr>
        <p:xfrm>
          <a:off x="2743200" y="2286000"/>
          <a:ext cx="6218238" cy="3849688"/>
        </p:xfrm>
        <a:graphic>
          <a:graphicData uri="http://schemas.openxmlformats.org/presentationml/2006/ole">
            <p:oleObj spid="_x0000_s19459" name="Bitmap Image" r:id="rId5" imgW="8171429" imgH="5057143" progId="Paint.Picture">
              <p:embed/>
            </p:oleObj>
          </a:graphicData>
        </a:graphic>
      </p:graphicFrame>
      <p:sp>
        <p:nvSpPr>
          <p:cNvPr id="19462" name="Text Box 5"/>
          <p:cNvSpPr txBox="1">
            <a:spLocks noChangeArrowheads="1"/>
          </p:cNvSpPr>
          <p:nvPr/>
        </p:nvSpPr>
        <p:spPr bwMode="auto">
          <a:xfrm>
            <a:off x="8001000" y="4572000"/>
            <a:ext cx="871538" cy="287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FuturaA Bk BT" pitchFamily="34" charset="0"/>
              </a:rPr>
              <a:t>Optional</a:t>
            </a:r>
          </a:p>
        </p:txBody>
      </p:sp>
      <p:sp>
        <p:nvSpPr>
          <p:cNvPr id="19463" name="Text Box 9"/>
          <p:cNvSpPr txBox="1">
            <a:spLocks noChangeArrowheads="1"/>
          </p:cNvSpPr>
          <p:nvPr/>
        </p:nvSpPr>
        <p:spPr bwMode="auto">
          <a:xfrm>
            <a:off x="4495800" y="5715000"/>
            <a:ext cx="2144713" cy="287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FuturaA Bk BT" pitchFamily="34" charset="0"/>
              </a:rPr>
              <a:t>Clearly state the problem</a:t>
            </a:r>
          </a:p>
        </p:txBody>
      </p:sp>
      <p:sp>
        <p:nvSpPr>
          <p:cNvPr id="19464" name="Text Box 10"/>
          <p:cNvSpPr txBox="1">
            <a:spLocks noChangeArrowheads="1"/>
          </p:cNvSpPr>
          <p:nvPr/>
        </p:nvSpPr>
        <p:spPr bwMode="auto">
          <a:xfrm>
            <a:off x="6705600" y="1447800"/>
            <a:ext cx="1981200" cy="469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FuturaA Bk BT" pitchFamily="34" charset="0"/>
              </a:rPr>
              <a:t>Concise but clear short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FuturaA Bk BT" pitchFamily="34" charset="0"/>
              </a:rPr>
              <a:t>description of problem</a:t>
            </a:r>
          </a:p>
        </p:txBody>
      </p:sp>
      <p:sp>
        <p:nvSpPr>
          <p:cNvPr id="19465" name="Line 26"/>
          <p:cNvSpPr>
            <a:spLocks noChangeShapeType="1"/>
          </p:cNvSpPr>
          <p:nvPr/>
        </p:nvSpPr>
        <p:spPr bwMode="auto">
          <a:xfrm>
            <a:off x="6934200" y="1905000"/>
            <a:ext cx="0" cy="1752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Line 27"/>
          <p:cNvSpPr>
            <a:spLocks noChangeShapeType="1"/>
          </p:cNvSpPr>
          <p:nvPr/>
        </p:nvSpPr>
        <p:spPr bwMode="auto">
          <a:xfrm flipH="1">
            <a:off x="7467600" y="4724400"/>
            <a:ext cx="5334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316913" cy="758825"/>
          </a:xfrm>
        </p:spPr>
        <p:txBody>
          <a:bodyPr/>
          <a:lstStyle/>
          <a:p>
            <a:r>
              <a:rPr lang="en-GB" smtClean="0"/>
              <a:t>Detailed Information</a:t>
            </a:r>
            <a:br>
              <a:rPr lang="en-GB" smtClean="0"/>
            </a:br>
            <a:r>
              <a:rPr lang="en-GB" sz="1600" smtClean="0"/>
              <a:t>Reviewer Submits Review Comments</a:t>
            </a:r>
            <a:endParaRPr lang="en-GB" smtClean="0"/>
          </a:p>
        </p:txBody>
      </p:sp>
      <p:sp>
        <p:nvSpPr>
          <p:cNvPr id="1309699" name="Text Box 3"/>
          <p:cNvSpPr txBox="1">
            <a:spLocks noChangeArrowheads="1"/>
          </p:cNvSpPr>
          <p:nvPr/>
        </p:nvSpPr>
        <p:spPr bwMode="auto">
          <a:xfrm>
            <a:off x="304800" y="1462088"/>
            <a:ext cx="8534400" cy="1327150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anchor="ctr"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GB" dirty="0">
                <a:latin typeface="FuturaA Bk BT" pitchFamily="34" charset="0"/>
              </a:rPr>
              <a:t>After you have submitted a comment, use the [BACK] button of your Internet Explorer to submit a new comment 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GB" dirty="0">
                <a:latin typeface="FuturaA Bk BT" pitchFamily="34" charset="0"/>
              </a:rPr>
              <a:t>OR :</a:t>
            </a:r>
          </a:p>
          <a:p>
            <a:pPr algn="l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GB" dirty="0">
                <a:latin typeface="FuturaA Bk BT" pitchFamily="34" charset="0"/>
              </a:rPr>
              <a:t> [Submit Comment] : you will have to re-enter your email </a:t>
            </a:r>
            <a:r>
              <a:rPr lang="en-GB" dirty="0" err="1">
                <a:latin typeface="FuturaA Bk BT" pitchFamily="34" charset="0"/>
              </a:rPr>
              <a:t>adress</a:t>
            </a:r>
            <a:endParaRPr lang="en-GB" dirty="0">
              <a:latin typeface="FuturaA Bk BT" pitchFamily="34" charset="0"/>
            </a:endParaRPr>
          </a:p>
        </p:txBody>
      </p:sp>
      <p:graphicFrame>
        <p:nvGraphicFramePr>
          <p:cNvPr id="20482" name="Object 0"/>
          <p:cNvGraphicFramePr>
            <a:graphicFrameLocks noChangeAspect="1"/>
          </p:cNvGraphicFramePr>
          <p:nvPr/>
        </p:nvGraphicFramePr>
        <p:xfrm>
          <a:off x="838200" y="3581400"/>
          <a:ext cx="6780213" cy="2057400"/>
        </p:xfrm>
        <a:graphic>
          <a:graphicData uri="http://schemas.openxmlformats.org/presentationml/2006/ole">
            <p:oleObj spid="_x0000_s20482" name="Bitmap Image" r:id="rId4" imgW="6780952" imgH="2057143" progId="Paint.Picture">
              <p:embed/>
            </p:oleObj>
          </a:graphicData>
        </a:graphic>
      </p:graphicFrame>
      <p:sp>
        <p:nvSpPr>
          <p:cNvPr id="20485" name="Oval 5"/>
          <p:cNvSpPr>
            <a:spLocks noChangeArrowheads="1"/>
          </p:cNvSpPr>
          <p:nvPr/>
        </p:nvSpPr>
        <p:spPr bwMode="auto">
          <a:xfrm>
            <a:off x="838200" y="4114800"/>
            <a:ext cx="1295400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6470650" cy="609600"/>
          </a:xfrm>
          <a:noFill/>
        </p:spPr>
        <p:txBody>
          <a:bodyPr lIns="90488" tIns="44450" rIns="90488" bIns="44450"/>
          <a:lstStyle/>
          <a:p>
            <a:r>
              <a:rPr lang="en-GB" smtClean="0"/>
              <a:t>Detailed Information</a:t>
            </a:r>
            <a:br>
              <a:rPr lang="en-GB" smtClean="0"/>
            </a:br>
            <a:r>
              <a:rPr lang="en-GB" sz="1600" smtClean="0"/>
              <a:t>Author Classifies Comments</a:t>
            </a:r>
            <a:endParaRPr lang="en-GB" smtClean="0"/>
          </a:p>
        </p:txBody>
      </p:sp>
      <p:graphicFrame>
        <p:nvGraphicFramePr>
          <p:cNvPr id="21506" name="Object 0"/>
          <p:cNvGraphicFramePr>
            <a:graphicFrameLocks noChangeAspect="1"/>
          </p:cNvGraphicFramePr>
          <p:nvPr/>
        </p:nvGraphicFramePr>
        <p:xfrm>
          <a:off x="304800" y="1447800"/>
          <a:ext cx="5741988" cy="2857500"/>
        </p:xfrm>
        <a:graphic>
          <a:graphicData uri="http://schemas.openxmlformats.org/presentationml/2006/ole">
            <p:oleObj spid="_x0000_s21506" name="Bitmap Image" r:id="rId4" imgW="7676190" imgH="3820058" progId="Paint.Picture">
              <p:embed/>
            </p:oleObj>
          </a:graphicData>
        </a:graphic>
      </p:graphicFrame>
      <p:graphicFrame>
        <p:nvGraphicFramePr>
          <p:cNvPr id="21507" name="Object 1"/>
          <p:cNvGraphicFramePr>
            <a:graphicFrameLocks noChangeAspect="1"/>
          </p:cNvGraphicFramePr>
          <p:nvPr/>
        </p:nvGraphicFramePr>
        <p:xfrm>
          <a:off x="1295400" y="2895600"/>
          <a:ext cx="7640638" cy="2619375"/>
        </p:xfrm>
        <a:graphic>
          <a:graphicData uri="http://schemas.openxmlformats.org/presentationml/2006/ole">
            <p:oleObj spid="_x0000_s21507" name="Bitmap Image" r:id="rId5" imgW="7640116" imgH="2619048" progId="Paint.Picture">
              <p:embed/>
            </p:oleObj>
          </a:graphicData>
        </a:graphic>
      </p:graphicFrame>
      <p:sp>
        <p:nvSpPr>
          <p:cNvPr id="21510" name="Text Box 13"/>
          <p:cNvSpPr txBox="1">
            <a:spLocks noChangeArrowheads="1"/>
          </p:cNvSpPr>
          <p:nvPr/>
        </p:nvSpPr>
        <p:spPr bwMode="auto">
          <a:xfrm>
            <a:off x="3352800" y="4343400"/>
            <a:ext cx="1754188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FuturaA Bk BT" pitchFamily="34" charset="0"/>
              </a:rPr>
              <a:t>Close Comment</a:t>
            </a:r>
          </a:p>
        </p:txBody>
      </p:sp>
      <p:sp>
        <p:nvSpPr>
          <p:cNvPr id="21511" name="Oval 12"/>
          <p:cNvSpPr>
            <a:spLocks noChangeArrowheads="1"/>
          </p:cNvSpPr>
          <p:nvPr/>
        </p:nvSpPr>
        <p:spPr bwMode="auto">
          <a:xfrm>
            <a:off x="2819400" y="4953000"/>
            <a:ext cx="1371600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2" name="Line 19"/>
          <p:cNvSpPr>
            <a:spLocks noChangeShapeType="1"/>
          </p:cNvSpPr>
          <p:nvPr/>
        </p:nvSpPr>
        <p:spPr bwMode="auto">
          <a:xfrm flipV="1">
            <a:off x="3505200" y="4648200"/>
            <a:ext cx="381000" cy="304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Oval 5"/>
          <p:cNvSpPr>
            <a:spLocks noChangeArrowheads="1"/>
          </p:cNvSpPr>
          <p:nvPr/>
        </p:nvSpPr>
        <p:spPr bwMode="auto">
          <a:xfrm>
            <a:off x="3733800" y="1295400"/>
            <a:ext cx="1447800" cy="6858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>
                <a:latin typeface="Times New Roman" pitchFamily="18" charset="0"/>
              </a:rPr>
              <a:t>List of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>
                <a:latin typeface="Times New Roman" pitchFamily="18" charset="0"/>
              </a:rPr>
              <a:t>comments</a:t>
            </a:r>
          </a:p>
        </p:txBody>
      </p:sp>
      <p:sp>
        <p:nvSpPr>
          <p:cNvPr id="21514" name="AutoShape 11"/>
          <p:cNvSpPr>
            <a:spLocks noChangeArrowheads="1"/>
          </p:cNvSpPr>
          <p:nvPr/>
        </p:nvSpPr>
        <p:spPr bwMode="auto">
          <a:xfrm>
            <a:off x="6553200" y="1524000"/>
            <a:ext cx="1905000" cy="762000"/>
          </a:xfrm>
          <a:prstGeom prst="wedgeRoundRectCallout">
            <a:avLst>
              <a:gd name="adj1" fmla="val -127083"/>
              <a:gd name="adj2" fmla="val 69167"/>
              <a:gd name="adj3" fmla="val 16667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FuturaA Bk BT" pitchFamily="34" charset="0"/>
              </a:rPr>
              <a:t>.15 = 15 minutes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FuturaA Bk BT" pitchFamily="34" charset="0"/>
              </a:rPr>
              <a:t>.20 = 20 minutes</a:t>
            </a:r>
          </a:p>
        </p:txBody>
      </p:sp>
      <p:graphicFrame>
        <p:nvGraphicFramePr>
          <p:cNvPr id="21508" name="Object 2"/>
          <p:cNvGraphicFramePr>
            <a:graphicFrameLocks noChangeAspect="1"/>
          </p:cNvGraphicFramePr>
          <p:nvPr/>
        </p:nvGraphicFramePr>
        <p:xfrm>
          <a:off x="4876800" y="5257800"/>
          <a:ext cx="4114800" cy="1231900"/>
        </p:xfrm>
        <a:graphic>
          <a:graphicData uri="http://schemas.openxmlformats.org/presentationml/2006/ole">
            <p:oleObj spid="_x0000_s21508" name="Bitmap Image" r:id="rId6" imgW="5934903" imgH="1600000" progId="Paint.Picture">
              <p:embed/>
            </p:oleObj>
          </a:graphicData>
        </a:graphic>
      </p:graphicFrame>
      <p:sp>
        <p:nvSpPr>
          <p:cNvPr id="21515" name="Oval 6"/>
          <p:cNvSpPr>
            <a:spLocks noChangeArrowheads="1"/>
          </p:cNvSpPr>
          <p:nvPr/>
        </p:nvSpPr>
        <p:spPr bwMode="auto">
          <a:xfrm>
            <a:off x="7239000" y="4953000"/>
            <a:ext cx="1676400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6" name="Oval 22"/>
          <p:cNvSpPr>
            <a:spLocks noChangeArrowheads="1"/>
          </p:cNvSpPr>
          <p:nvPr/>
        </p:nvSpPr>
        <p:spPr bwMode="auto">
          <a:xfrm>
            <a:off x="2514600" y="2514600"/>
            <a:ext cx="1066800" cy="4572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7" name="AutoShape 24"/>
          <p:cNvSpPr>
            <a:spLocks noChangeArrowheads="1"/>
          </p:cNvSpPr>
          <p:nvPr/>
        </p:nvSpPr>
        <p:spPr bwMode="auto">
          <a:xfrm>
            <a:off x="3429000" y="2590800"/>
            <a:ext cx="304800" cy="914400"/>
          </a:xfrm>
          <a:prstGeom prst="curvedLeftArrow">
            <a:avLst>
              <a:gd name="adj1" fmla="val 38431"/>
              <a:gd name="adj2" fmla="val 98431"/>
              <a:gd name="adj3" fmla="val 33333"/>
            </a:avLst>
          </a:prstGeom>
          <a:solidFill>
            <a:srgbClr val="6666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8" name="AutoShape 25"/>
          <p:cNvSpPr>
            <a:spLocks noChangeArrowheads="1"/>
          </p:cNvSpPr>
          <p:nvPr/>
        </p:nvSpPr>
        <p:spPr bwMode="auto">
          <a:xfrm>
            <a:off x="7543800" y="5181600"/>
            <a:ext cx="304800" cy="914400"/>
          </a:xfrm>
          <a:prstGeom prst="curvedLeftArrow">
            <a:avLst>
              <a:gd name="adj1" fmla="val 38431"/>
              <a:gd name="adj2" fmla="val 98431"/>
              <a:gd name="adj3" fmla="val 33333"/>
            </a:avLst>
          </a:prstGeom>
          <a:solidFill>
            <a:srgbClr val="6666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Rationale (1)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175" y="1471613"/>
            <a:ext cx="8316913" cy="2725737"/>
          </a:xfrm>
        </p:spPr>
        <p:txBody>
          <a:bodyPr/>
          <a:lstStyle/>
          <a:p>
            <a:r>
              <a:rPr lang="nl-BE" smtClean="0"/>
              <a:t>Why a document management system</a:t>
            </a:r>
          </a:p>
          <a:p>
            <a:pPr lvl="1"/>
            <a:r>
              <a:rPr lang="nl-BE" smtClean="0"/>
              <a:t>Increase flexibility and reduce overhead for document authors</a:t>
            </a:r>
          </a:p>
          <a:p>
            <a:pPr lvl="2"/>
            <a:r>
              <a:rPr lang="nl-BE" smtClean="0"/>
              <a:t>‘Real-time’ check-in of documents</a:t>
            </a:r>
          </a:p>
          <a:p>
            <a:pPr lvl="2"/>
            <a:r>
              <a:rPr lang="nl-BE" smtClean="0"/>
              <a:t>Record review info </a:t>
            </a:r>
            <a:r>
              <a:rPr lang="en-US" smtClean="0"/>
              <a:t>together</a:t>
            </a:r>
            <a:r>
              <a:rPr lang="nl-BE" smtClean="0"/>
              <a:t> with the document (instead of in a separate change mgt system (DDTS, CHARTS, ...)</a:t>
            </a:r>
          </a:p>
          <a:p>
            <a:pPr lvl="1"/>
            <a:r>
              <a:rPr lang="nl-BE" smtClean="0"/>
              <a:t>Improve inter-site visibility on project management and product documentation</a:t>
            </a:r>
          </a:p>
          <a:p>
            <a:pPr lvl="1"/>
            <a:r>
              <a:rPr lang="nl-BE" smtClean="0"/>
              <a:t>Protect you work from accidental loss</a:t>
            </a:r>
          </a:p>
          <a:p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6470650" cy="609600"/>
          </a:xfrm>
          <a:noFill/>
        </p:spPr>
        <p:txBody>
          <a:bodyPr lIns="90488" tIns="44450" rIns="90488" bIns="44450"/>
          <a:lstStyle/>
          <a:p>
            <a:r>
              <a:rPr lang="en-GB" smtClean="0"/>
              <a:t>Detailed Information</a:t>
            </a:r>
            <a:br>
              <a:rPr lang="en-GB" smtClean="0"/>
            </a:br>
            <a:r>
              <a:rPr lang="en-GB" sz="1600" smtClean="0"/>
              <a:t>Reviewer/Author Display Comments</a:t>
            </a:r>
            <a:endParaRPr lang="en-GB" smtClean="0"/>
          </a:p>
        </p:txBody>
      </p:sp>
      <p:sp>
        <p:nvSpPr>
          <p:cNvPr id="22534" name="Text Box 15"/>
          <p:cNvSpPr txBox="1">
            <a:spLocks noChangeArrowheads="1"/>
          </p:cNvSpPr>
          <p:nvPr/>
        </p:nvSpPr>
        <p:spPr bwMode="auto">
          <a:xfrm>
            <a:off x="152400" y="5334000"/>
            <a:ext cx="3178175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Times New Roman" pitchFamily="18" charset="0"/>
              </a:rPr>
              <a:t>Allows you to add your comments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Times New Roman" pitchFamily="18" charset="0"/>
              </a:rPr>
              <a:t>into the reviewer’s comment text</a:t>
            </a:r>
          </a:p>
        </p:txBody>
      </p:sp>
      <p:graphicFrame>
        <p:nvGraphicFramePr>
          <p:cNvPr id="22530" name="Object 0"/>
          <p:cNvGraphicFramePr>
            <a:graphicFrameLocks noChangeAspect="1"/>
          </p:cNvGraphicFramePr>
          <p:nvPr/>
        </p:nvGraphicFramePr>
        <p:xfrm>
          <a:off x="152400" y="1600200"/>
          <a:ext cx="4598988" cy="3684588"/>
        </p:xfrm>
        <a:graphic>
          <a:graphicData uri="http://schemas.openxmlformats.org/presentationml/2006/ole">
            <p:oleObj spid="_x0000_s22530" name="Bitmap Image" r:id="rId4" imgW="6609524" imgH="5296639" progId="Paint.Picture">
              <p:embed/>
            </p:oleObj>
          </a:graphicData>
        </a:graphic>
      </p:graphicFrame>
      <p:graphicFrame>
        <p:nvGraphicFramePr>
          <p:cNvPr id="22531" name="Object 1"/>
          <p:cNvGraphicFramePr>
            <a:graphicFrameLocks noChangeAspect="1"/>
          </p:cNvGraphicFramePr>
          <p:nvPr/>
        </p:nvGraphicFramePr>
        <p:xfrm>
          <a:off x="1905000" y="1447800"/>
          <a:ext cx="7038975" cy="2297113"/>
        </p:xfrm>
        <a:graphic>
          <a:graphicData uri="http://schemas.openxmlformats.org/presentationml/2006/ole">
            <p:oleObj spid="_x0000_s22531" name="Bitmap Image" r:id="rId5" imgW="7676190" imgH="2505425" progId="Paint.Picture">
              <p:embed/>
            </p:oleObj>
          </a:graphicData>
        </a:graphic>
      </p:graphicFrame>
      <p:graphicFrame>
        <p:nvGraphicFramePr>
          <p:cNvPr id="22532" name="Object 2"/>
          <p:cNvGraphicFramePr>
            <a:graphicFrameLocks noChangeAspect="1"/>
          </p:cNvGraphicFramePr>
          <p:nvPr/>
        </p:nvGraphicFramePr>
        <p:xfrm>
          <a:off x="3657600" y="3657600"/>
          <a:ext cx="5334000" cy="2332038"/>
        </p:xfrm>
        <a:graphic>
          <a:graphicData uri="http://schemas.openxmlformats.org/presentationml/2006/ole">
            <p:oleObj spid="_x0000_s22532" name="Bitmap Image" r:id="rId6" imgW="7621064" imgH="2952381" progId="Paint.Picture">
              <p:embed/>
            </p:oleObj>
          </a:graphicData>
        </a:graphic>
      </p:graphicFrame>
      <p:sp>
        <p:nvSpPr>
          <p:cNvPr id="22535" name="Oval 7"/>
          <p:cNvSpPr>
            <a:spLocks noChangeArrowheads="1"/>
          </p:cNvSpPr>
          <p:nvPr/>
        </p:nvSpPr>
        <p:spPr bwMode="auto">
          <a:xfrm>
            <a:off x="6553200" y="5181600"/>
            <a:ext cx="1758950" cy="4572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answer</a:t>
            </a:r>
          </a:p>
        </p:txBody>
      </p:sp>
      <p:sp>
        <p:nvSpPr>
          <p:cNvPr id="22536" name="Oval 6"/>
          <p:cNvSpPr>
            <a:spLocks noChangeArrowheads="1"/>
          </p:cNvSpPr>
          <p:nvPr/>
        </p:nvSpPr>
        <p:spPr bwMode="auto">
          <a:xfrm>
            <a:off x="4800600" y="4648200"/>
            <a:ext cx="1758950" cy="4572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comment</a:t>
            </a:r>
          </a:p>
        </p:txBody>
      </p:sp>
      <p:sp>
        <p:nvSpPr>
          <p:cNvPr id="22537" name="Oval 9"/>
          <p:cNvSpPr>
            <a:spLocks noChangeArrowheads="1"/>
          </p:cNvSpPr>
          <p:nvPr/>
        </p:nvSpPr>
        <p:spPr bwMode="auto">
          <a:xfrm>
            <a:off x="0" y="3810000"/>
            <a:ext cx="1970088" cy="9144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Reader Info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page</a:t>
            </a:r>
          </a:p>
        </p:txBody>
      </p:sp>
      <p:sp>
        <p:nvSpPr>
          <p:cNvPr id="22538" name="Oval 8"/>
          <p:cNvSpPr>
            <a:spLocks noChangeArrowheads="1"/>
          </p:cNvSpPr>
          <p:nvPr/>
        </p:nvSpPr>
        <p:spPr bwMode="auto">
          <a:xfrm>
            <a:off x="6248400" y="1295400"/>
            <a:ext cx="1900238" cy="990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List of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comments</a:t>
            </a:r>
          </a:p>
        </p:txBody>
      </p:sp>
      <p:sp>
        <p:nvSpPr>
          <p:cNvPr id="22539" name="Oval 10"/>
          <p:cNvSpPr>
            <a:spLocks noChangeArrowheads="1"/>
          </p:cNvSpPr>
          <p:nvPr/>
        </p:nvSpPr>
        <p:spPr bwMode="auto">
          <a:xfrm>
            <a:off x="2743200" y="4038600"/>
            <a:ext cx="990600" cy="228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0" name="Oval 11"/>
          <p:cNvSpPr>
            <a:spLocks noChangeArrowheads="1"/>
          </p:cNvSpPr>
          <p:nvPr/>
        </p:nvSpPr>
        <p:spPr bwMode="auto">
          <a:xfrm>
            <a:off x="4572000" y="2743200"/>
            <a:ext cx="1676400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1" name="Line 20"/>
          <p:cNvSpPr>
            <a:spLocks noChangeShapeType="1"/>
          </p:cNvSpPr>
          <p:nvPr/>
        </p:nvSpPr>
        <p:spPr bwMode="auto">
          <a:xfrm flipV="1">
            <a:off x="3429000" y="2971800"/>
            <a:ext cx="1524000" cy="1143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2" name="Line 21"/>
          <p:cNvSpPr>
            <a:spLocks noChangeShapeType="1"/>
          </p:cNvSpPr>
          <p:nvPr/>
        </p:nvSpPr>
        <p:spPr bwMode="auto">
          <a:xfrm>
            <a:off x="5334000" y="2971800"/>
            <a:ext cx="381000" cy="762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3" name="AutoShape 22"/>
          <p:cNvSpPr>
            <a:spLocks/>
          </p:cNvSpPr>
          <p:nvPr/>
        </p:nvSpPr>
        <p:spPr bwMode="auto">
          <a:xfrm>
            <a:off x="3276600" y="5410200"/>
            <a:ext cx="76200" cy="533400"/>
          </a:xfrm>
          <a:prstGeom prst="rightBrace">
            <a:avLst>
              <a:gd name="adj1" fmla="val 58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44" name="Line 23"/>
          <p:cNvSpPr>
            <a:spLocks noChangeShapeType="1"/>
          </p:cNvSpPr>
          <p:nvPr/>
        </p:nvSpPr>
        <p:spPr bwMode="auto">
          <a:xfrm>
            <a:off x="3429000" y="5715000"/>
            <a:ext cx="381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6470650" cy="609600"/>
          </a:xfrm>
          <a:noFill/>
        </p:spPr>
        <p:txBody>
          <a:bodyPr lIns="90488" tIns="44450" rIns="90488" bIns="44450"/>
          <a:lstStyle/>
          <a:p>
            <a:r>
              <a:rPr lang="en-GB" smtClean="0"/>
              <a:t>Review Metrics - </a:t>
            </a:r>
            <a:br>
              <a:rPr lang="en-GB" smtClean="0"/>
            </a:br>
            <a:r>
              <a:rPr lang="en-GB" smtClean="0"/>
              <a:t>List and status of comments</a:t>
            </a:r>
          </a:p>
        </p:txBody>
      </p:sp>
      <p:sp>
        <p:nvSpPr>
          <p:cNvPr id="23557" name="Text Box 10"/>
          <p:cNvSpPr txBox="1">
            <a:spLocks noChangeArrowheads="1"/>
          </p:cNvSpPr>
          <p:nvPr/>
        </p:nvSpPr>
        <p:spPr bwMode="auto">
          <a:xfrm>
            <a:off x="4876800" y="2667000"/>
            <a:ext cx="1731963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 b="1">
                <a:latin typeface="Times New Roman" pitchFamily="18" charset="0"/>
              </a:rPr>
              <a:t>Ref. to full comment</a:t>
            </a:r>
            <a:endParaRPr lang="en-GB" b="1">
              <a:latin typeface="FuturaA Bk BT" pitchFamily="34" charset="0"/>
            </a:endParaRPr>
          </a:p>
        </p:txBody>
      </p:sp>
      <p:sp>
        <p:nvSpPr>
          <p:cNvPr id="23558" name="Text Box 11"/>
          <p:cNvSpPr txBox="1">
            <a:spLocks noChangeArrowheads="1"/>
          </p:cNvSpPr>
          <p:nvPr/>
        </p:nvSpPr>
        <p:spPr bwMode="auto">
          <a:xfrm>
            <a:off x="5562600" y="3200400"/>
            <a:ext cx="979488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 b="1">
                <a:latin typeface="Times New Roman" pitchFamily="18" charset="0"/>
              </a:rPr>
              <a:t>Against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 b="1">
                <a:latin typeface="Times New Roman" pitchFamily="18" charset="0"/>
              </a:rPr>
              <a:t>proposal x</a:t>
            </a:r>
            <a:endParaRPr lang="en-GB" b="1">
              <a:latin typeface="FuturaA Bk BT" pitchFamily="34" charset="0"/>
            </a:endParaRPr>
          </a:p>
        </p:txBody>
      </p:sp>
      <p:sp>
        <p:nvSpPr>
          <p:cNvPr id="23559" name="Text Box 12"/>
          <p:cNvSpPr txBox="1">
            <a:spLocks noChangeArrowheads="1"/>
          </p:cNvSpPr>
          <p:nvPr/>
        </p:nvSpPr>
        <p:spPr bwMode="auto">
          <a:xfrm>
            <a:off x="6858000" y="3200400"/>
            <a:ext cx="1031875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 b="1">
                <a:latin typeface="Times New Roman" pitchFamily="18" charset="0"/>
              </a:rPr>
              <a:t>Status and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 b="1">
                <a:latin typeface="Times New Roman" pitchFamily="18" charset="0"/>
              </a:rPr>
              <a:t>Gravity</a:t>
            </a:r>
            <a:endParaRPr lang="en-GB" b="1">
              <a:latin typeface="FuturaA Bk BT" pitchFamily="34" charset="0"/>
            </a:endParaRPr>
          </a:p>
        </p:txBody>
      </p:sp>
      <p:graphicFrame>
        <p:nvGraphicFramePr>
          <p:cNvPr id="23554" name="Object 0"/>
          <p:cNvGraphicFramePr>
            <a:graphicFrameLocks noChangeAspect="1"/>
          </p:cNvGraphicFramePr>
          <p:nvPr/>
        </p:nvGraphicFramePr>
        <p:xfrm>
          <a:off x="304800" y="1295400"/>
          <a:ext cx="4476750" cy="2438400"/>
        </p:xfrm>
        <a:graphic>
          <a:graphicData uri="http://schemas.openxmlformats.org/presentationml/2006/ole">
            <p:oleObj spid="_x0000_s23554" name="Bitmap Image" r:id="rId4" imgW="6668431" imgH="4095238" progId="Paint.Picture">
              <p:embed/>
            </p:oleObj>
          </a:graphicData>
        </a:graphic>
      </p:graphicFrame>
      <p:graphicFrame>
        <p:nvGraphicFramePr>
          <p:cNvPr id="23555" name="Object 1"/>
          <p:cNvGraphicFramePr>
            <a:graphicFrameLocks noChangeAspect="1"/>
          </p:cNvGraphicFramePr>
          <p:nvPr/>
        </p:nvGraphicFramePr>
        <p:xfrm>
          <a:off x="685800" y="3886200"/>
          <a:ext cx="7389813" cy="2076450"/>
        </p:xfrm>
        <a:graphic>
          <a:graphicData uri="http://schemas.openxmlformats.org/presentationml/2006/ole">
            <p:oleObj spid="_x0000_s23555" name="Bitmap Image" r:id="rId5" imgW="7314286" imgH="2781688" progId="Paint.Picture">
              <p:embed/>
            </p:oleObj>
          </a:graphicData>
        </a:graphic>
      </p:graphicFrame>
      <p:sp>
        <p:nvSpPr>
          <p:cNvPr id="23560" name="AutoShape 6"/>
          <p:cNvSpPr>
            <a:spLocks noChangeArrowheads="1"/>
          </p:cNvSpPr>
          <p:nvPr/>
        </p:nvSpPr>
        <p:spPr bwMode="auto">
          <a:xfrm rot="4200000">
            <a:off x="3463925" y="3317875"/>
            <a:ext cx="990600" cy="450850"/>
          </a:xfrm>
          <a:prstGeom prst="curvedDownArrow">
            <a:avLst>
              <a:gd name="adj1" fmla="val 33415"/>
              <a:gd name="adj2" fmla="val 70035"/>
              <a:gd name="adj3" fmla="val 30417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1" name="Oval 5"/>
          <p:cNvSpPr>
            <a:spLocks noChangeArrowheads="1"/>
          </p:cNvSpPr>
          <p:nvPr/>
        </p:nvSpPr>
        <p:spPr bwMode="auto">
          <a:xfrm>
            <a:off x="2819400" y="3048000"/>
            <a:ext cx="990600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Text Box 7"/>
          <p:cNvSpPr txBox="1">
            <a:spLocks noChangeArrowheads="1"/>
          </p:cNvSpPr>
          <p:nvPr/>
        </p:nvSpPr>
        <p:spPr bwMode="auto">
          <a:xfrm>
            <a:off x="4953000" y="1905000"/>
            <a:ext cx="1174750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 b="1">
                <a:latin typeface="Times New Roman" pitchFamily="18" charset="0"/>
              </a:rPr>
              <a:t>Comment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 b="1">
                <a:latin typeface="Times New Roman" pitchFamily="18" charset="0"/>
              </a:rPr>
              <a:t>submitted on</a:t>
            </a:r>
            <a:endParaRPr lang="en-GB" b="1">
              <a:latin typeface="FuturaA Bk BT" pitchFamily="34" charset="0"/>
            </a:endParaRPr>
          </a:p>
        </p:txBody>
      </p:sp>
      <p:sp>
        <p:nvSpPr>
          <p:cNvPr id="23563" name="Line 17"/>
          <p:cNvSpPr>
            <a:spLocks noChangeShapeType="1"/>
          </p:cNvSpPr>
          <p:nvPr/>
        </p:nvSpPr>
        <p:spPr bwMode="auto">
          <a:xfrm flipH="1">
            <a:off x="4648200" y="2971800"/>
            <a:ext cx="533400" cy="1828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4" name="AutoShape 18"/>
          <p:cNvSpPr>
            <a:spLocks/>
          </p:cNvSpPr>
          <p:nvPr/>
        </p:nvSpPr>
        <p:spPr bwMode="auto">
          <a:xfrm rot="5400000">
            <a:off x="7391400" y="3276600"/>
            <a:ext cx="76200" cy="990600"/>
          </a:xfrm>
          <a:prstGeom prst="leftBrace">
            <a:avLst>
              <a:gd name="adj1" fmla="val 108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5" name="AutoShape 20"/>
          <p:cNvSpPr>
            <a:spLocks/>
          </p:cNvSpPr>
          <p:nvPr/>
        </p:nvSpPr>
        <p:spPr bwMode="auto">
          <a:xfrm rot="5400000">
            <a:off x="6019800" y="3429000"/>
            <a:ext cx="76200" cy="685800"/>
          </a:xfrm>
          <a:prstGeom prst="leftBrace">
            <a:avLst>
              <a:gd name="adj1" fmla="val 7500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6" name="Line 21"/>
          <p:cNvSpPr>
            <a:spLocks noChangeShapeType="1"/>
          </p:cNvSpPr>
          <p:nvPr/>
        </p:nvSpPr>
        <p:spPr bwMode="auto">
          <a:xfrm flipH="1">
            <a:off x="1295400" y="2133600"/>
            <a:ext cx="3657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7" name="Line 22"/>
          <p:cNvSpPr>
            <a:spLocks noChangeShapeType="1"/>
          </p:cNvSpPr>
          <p:nvPr/>
        </p:nvSpPr>
        <p:spPr bwMode="auto">
          <a:xfrm>
            <a:off x="1295400" y="2133600"/>
            <a:ext cx="0" cy="2590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568" name="AutoShape 23"/>
          <p:cNvSpPr>
            <a:spLocks/>
          </p:cNvSpPr>
          <p:nvPr/>
        </p:nvSpPr>
        <p:spPr bwMode="auto">
          <a:xfrm>
            <a:off x="4953000" y="1981200"/>
            <a:ext cx="76200" cy="381000"/>
          </a:xfrm>
          <a:prstGeom prst="leftBrace">
            <a:avLst>
              <a:gd name="adj1" fmla="val 4166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05800" cy="609600"/>
          </a:xfrm>
          <a:noFill/>
        </p:spPr>
        <p:txBody>
          <a:bodyPr lIns="90488" tIns="44450" rIns="90488" bIns="44450"/>
          <a:lstStyle/>
          <a:p>
            <a:r>
              <a:rPr lang="en-GB" smtClean="0"/>
              <a:t>Review Metrics - </a:t>
            </a:r>
            <a:br>
              <a:rPr lang="en-GB" smtClean="0"/>
            </a:br>
            <a:r>
              <a:rPr lang="en-GB" smtClean="0"/>
              <a:t># of defects, logical pages, effectiveness, effort</a:t>
            </a:r>
          </a:p>
        </p:txBody>
      </p:sp>
      <p:graphicFrame>
        <p:nvGraphicFramePr>
          <p:cNvPr id="24578" name="Object 0"/>
          <p:cNvGraphicFramePr>
            <a:graphicFrameLocks noChangeAspect="1"/>
          </p:cNvGraphicFramePr>
          <p:nvPr/>
        </p:nvGraphicFramePr>
        <p:xfrm>
          <a:off x="228600" y="1295400"/>
          <a:ext cx="6205538" cy="3090863"/>
        </p:xfrm>
        <a:graphic>
          <a:graphicData uri="http://schemas.openxmlformats.org/presentationml/2006/ole">
            <p:oleObj spid="_x0000_s24578" name="Bitmap Image" r:id="rId4" imgW="6620799" imgH="4048690" progId="Paint.Picture">
              <p:embed/>
            </p:oleObj>
          </a:graphicData>
        </a:graphic>
      </p:graphicFrame>
      <p:graphicFrame>
        <p:nvGraphicFramePr>
          <p:cNvPr id="24579" name="Object 1"/>
          <p:cNvGraphicFramePr>
            <a:graphicFrameLocks noChangeAspect="1"/>
          </p:cNvGraphicFramePr>
          <p:nvPr/>
        </p:nvGraphicFramePr>
        <p:xfrm>
          <a:off x="1066800" y="3048000"/>
          <a:ext cx="7831138" cy="2809875"/>
        </p:xfrm>
        <a:graphic>
          <a:graphicData uri="http://schemas.openxmlformats.org/presentationml/2006/ole">
            <p:oleObj spid="_x0000_s24579" name="Bitmap Image" r:id="rId5" imgW="7830643" imgH="2809524" progId="Paint.Picture">
              <p:embed/>
            </p:oleObj>
          </a:graphicData>
        </a:graphic>
      </p:graphicFrame>
      <p:sp>
        <p:nvSpPr>
          <p:cNvPr id="24581" name="AutoShape 12"/>
          <p:cNvSpPr>
            <a:spLocks noChangeArrowheads="1"/>
          </p:cNvSpPr>
          <p:nvPr/>
        </p:nvSpPr>
        <p:spPr bwMode="auto">
          <a:xfrm>
            <a:off x="3429000" y="2590800"/>
            <a:ext cx="304800" cy="1066800"/>
          </a:xfrm>
          <a:prstGeom prst="curvedLeftArrow">
            <a:avLst>
              <a:gd name="adj1" fmla="val 31565"/>
              <a:gd name="adj2" fmla="val 101565"/>
              <a:gd name="adj3" fmla="val 33333"/>
            </a:avLst>
          </a:prstGeom>
          <a:solidFill>
            <a:srgbClr val="99CCFF">
              <a:alpha val="50195"/>
            </a:srgb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25061" name="Oval 5"/>
          <p:cNvSpPr>
            <a:spLocks noChangeArrowheads="1"/>
          </p:cNvSpPr>
          <p:nvPr/>
        </p:nvSpPr>
        <p:spPr bwMode="auto">
          <a:xfrm>
            <a:off x="2362200" y="2514600"/>
            <a:ext cx="1046163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25062" name="Text Box 6"/>
          <p:cNvSpPr txBox="1">
            <a:spLocks noChangeArrowheads="1"/>
          </p:cNvSpPr>
          <p:nvPr/>
        </p:nvSpPr>
        <p:spPr bwMode="auto">
          <a:xfrm>
            <a:off x="685800" y="5029200"/>
            <a:ext cx="4994275" cy="1004888"/>
          </a:xfrm>
          <a:prstGeom prst="rect">
            <a:avLst/>
          </a:prstGeom>
          <a:solidFill>
            <a:srgbClr val="F7E641"/>
          </a:solidFill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>
            <a:spAutoFit/>
          </a:bodyPr>
          <a:lstStyle/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en-GB" sz="1200">
                <a:latin typeface="Times New Roman" pitchFamily="18" charset="0"/>
              </a:rPr>
              <a:t>ex. =&gt; 3FQ-30026-AAAA-ASZZA :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en-GB" sz="1200">
                <a:latin typeface="Times New Roman" pitchFamily="18" charset="0"/>
              </a:rPr>
              <a:t>(1) : 15 comments closed which are malfunctions, 33 comments closed in total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en-GB" sz="1200">
                <a:latin typeface="Times New Roman" pitchFamily="18" charset="0"/>
              </a:rPr>
              <a:t>(2) :   0 comments open which are malfunctions,     1 comments open in total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en-GB" sz="1200">
                <a:latin typeface="Times New Roman" pitchFamily="18" charset="0"/>
              </a:rPr>
              <a:t>(3) :  review effort in HH.MM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en-GB" sz="1200">
                <a:latin typeface="Times New Roman" pitchFamily="18" charset="0"/>
              </a:rPr>
              <a:t>(4) :  1.3 Malfunctions / Logical Page = 10/12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nl-BE" smtClean="0"/>
              <a:t>Document approval and release</a:t>
            </a:r>
            <a:br>
              <a:rPr lang="nl-BE" smtClean="0"/>
            </a:br>
            <a:r>
              <a:rPr lang="nl-BE" smtClean="0"/>
              <a:t>in WebLibrary</a:t>
            </a:r>
            <a:endParaRPr lang="en-GB" smtClean="0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Document approval and release: overview (1)</a:t>
            </a:r>
            <a:endParaRPr lang="en-GB" smtClean="0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175" y="1471613"/>
            <a:ext cx="8316913" cy="48736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nl-BE" smtClean="0"/>
              <a:t>For Appraisal Authority (AA)</a:t>
            </a:r>
          </a:p>
          <a:p>
            <a:pPr lvl="1">
              <a:lnSpc>
                <a:spcPct val="80000"/>
              </a:lnSpc>
            </a:pPr>
            <a:r>
              <a:rPr lang="en-GB" smtClean="0"/>
              <a:t>ALU defines the role of AA in standard 1AA-00007-0000-ASZZA. Basically the AA approves/rejects a document w.r.t. technical content. He or/she can a person that representes a Change Review Board, Project Meeting,…</a:t>
            </a:r>
          </a:p>
          <a:p>
            <a:pPr lvl="1">
              <a:lnSpc>
                <a:spcPct val="80000"/>
              </a:lnSpc>
            </a:pPr>
            <a:r>
              <a:rPr lang="en-GB" smtClean="0"/>
              <a:t>The actions an AA does are:</a:t>
            </a:r>
          </a:p>
          <a:p>
            <a:pPr lvl="2">
              <a:lnSpc>
                <a:spcPct val="80000"/>
              </a:lnSpc>
            </a:pPr>
            <a:r>
              <a:rPr lang="en-GB" smtClean="0"/>
              <a:t>Verify review results</a:t>
            </a:r>
          </a:p>
          <a:p>
            <a:pPr lvl="2">
              <a:lnSpc>
                <a:spcPct val="80000"/>
              </a:lnSpc>
            </a:pPr>
            <a:r>
              <a:rPr lang="en-GB" smtClean="0"/>
              <a:t>If approval OK: set document status to PD+</a:t>
            </a:r>
          </a:p>
          <a:p>
            <a:pPr lvl="2">
              <a:lnSpc>
                <a:spcPct val="80000"/>
              </a:lnSpc>
            </a:pPr>
            <a:r>
              <a:rPr lang="en-GB" smtClean="0"/>
              <a:t>If approval not OK:</a:t>
            </a:r>
          </a:p>
          <a:p>
            <a:pPr lvl="3">
              <a:lnSpc>
                <a:spcPct val="80000"/>
              </a:lnSpc>
            </a:pPr>
            <a:r>
              <a:rPr lang="en-US" smtClean="0"/>
              <a:t>Record remarks as comments in the WebLibrary</a:t>
            </a:r>
          </a:p>
          <a:p>
            <a:pPr lvl="3">
              <a:lnSpc>
                <a:spcPct val="80000"/>
              </a:lnSpc>
            </a:pPr>
            <a:r>
              <a:rPr lang="en-GB" smtClean="0"/>
              <a:t>Set status to IP2</a:t>
            </a:r>
          </a:p>
          <a:p>
            <a:pPr lvl="1">
              <a:buFont typeface="Wingdings" pitchFamily="2" charset="2"/>
              <a:buNone/>
            </a:pPr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Document approval and release: overview (2)</a:t>
            </a:r>
            <a:endParaRPr lang="en-GB" smtClean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175" y="1471613"/>
            <a:ext cx="8316913" cy="48736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smtClean="0"/>
              <a:t>For Release Authority (RA)</a:t>
            </a:r>
          </a:p>
          <a:p>
            <a:pPr lvl="1">
              <a:lnSpc>
                <a:spcPct val="80000"/>
              </a:lnSpc>
            </a:pPr>
            <a:r>
              <a:rPr lang="en-GB" smtClean="0"/>
              <a:t>ALU defines the role of RA in standard 1AA-00007-0000-ASZZA. Basically the RA publishes the document and is responisble for the configuration management (edition control, …)</a:t>
            </a:r>
          </a:p>
          <a:p>
            <a:pPr lvl="1">
              <a:lnSpc>
                <a:spcPct val="80000"/>
              </a:lnSpc>
            </a:pPr>
            <a:r>
              <a:rPr lang="en-GB" smtClean="0"/>
              <a:t>The actions an RA does are:</a:t>
            </a:r>
          </a:p>
          <a:p>
            <a:pPr lvl="2">
              <a:lnSpc>
                <a:spcPct val="80000"/>
              </a:lnSpc>
            </a:pPr>
            <a:r>
              <a:rPr lang="en-GB" smtClean="0"/>
              <a:t>Monitor documents for this Control Board that are put in status PD+</a:t>
            </a:r>
          </a:p>
          <a:p>
            <a:pPr lvl="2">
              <a:lnSpc>
                <a:spcPct val="80000"/>
              </a:lnSpc>
            </a:pPr>
            <a:r>
              <a:rPr lang="en-GB" smtClean="0"/>
              <a:t>If release criteria are satisfied, put status to RL. These minimum criteria are:</a:t>
            </a:r>
          </a:p>
          <a:p>
            <a:pPr lvl="3">
              <a:lnSpc>
                <a:spcPct val="80000"/>
              </a:lnSpc>
            </a:pPr>
            <a:r>
              <a:rPr lang="en-GB" smtClean="0"/>
              <a:t>Does the footer of the document (number, edition, status) correspond to what is registered in Weblib</a:t>
            </a:r>
          </a:p>
          <a:p>
            <a:pPr lvl="3">
              <a:lnSpc>
                <a:spcPct val="80000"/>
              </a:lnSpc>
            </a:pPr>
            <a:r>
              <a:rPr lang="en-GB" smtClean="0"/>
              <a:t>Is the document reviewed? This can be proven to the RA via several ways, depending on the procedures applicable for the Control Bord. Examples:</a:t>
            </a:r>
          </a:p>
          <a:p>
            <a:pPr lvl="4">
              <a:lnSpc>
                <a:spcPct val="80000"/>
              </a:lnSpc>
            </a:pPr>
            <a:r>
              <a:rPr lang="en-GB" smtClean="0"/>
              <a:t>There is a review invitation which has been closed</a:t>
            </a:r>
          </a:p>
          <a:p>
            <a:pPr lvl="4">
              <a:lnSpc>
                <a:spcPct val="80000"/>
              </a:lnSpc>
            </a:pPr>
            <a:r>
              <a:rPr lang="en-GB" smtClean="0"/>
              <a:t>Comments have been actioned</a:t>
            </a:r>
          </a:p>
          <a:p>
            <a:pPr lvl="4">
              <a:lnSpc>
                <a:spcPct val="80000"/>
              </a:lnSpc>
            </a:pPr>
            <a:r>
              <a:rPr lang="en-GB" smtClean="0"/>
              <a:t>There is a comment indicating that an off-line review has been done</a:t>
            </a:r>
          </a:p>
          <a:p>
            <a:pPr lvl="4">
              <a:lnSpc>
                <a:spcPct val="80000"/>
              </a:lnSpc>
            </a:pPr>
            <a:r>
              <a:rPr lang="en-GB" smtClean="0"/>
              <a:t>The RA is aware that the review is done or not applicable (e.g. reports)</a:t>
            </a:r>
          </a:p>
          <a:p>
            <a:pPr lvl="2">
              <a:lnSpc>
                <a:spcPct val="80000"/>
              </a:lnSpc>
            </a:pPr>
            <a:r>
              <a:rPr lang="en-GB" smtClean="0"/>
              <a:t>If release criteria are not satisfied, notify author and set status to PD</a:t>
            </a:r>
          </a:p>
          <a:p>
            <a:pPr>
              <a:lnSpc>
                <a:spcPct val="80000"/>
              </a:lnSpc>
            </a:pPr>
            <a:r>
              <a:rPr lang="en-GB" smtClean="0"/>
              <a:t>For Author</a:t>
            </a:r>
          </a:p>
          <a:p>
            <a:pPr lvl="1">
              <a:lnSpc>
                <a:spcPct val="80000"/>
              </a:lnSpc>
            </a:pPr>
            <a:r>
              <a:rPr lang="en-GB" smtClean="0"/>
              <a:t>Notify all involved people of the release of the document</a:t>
            </a:r>
          </a:p>
          <a:p>
            <a:pPr lvl="1"/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255000" cy="760413"/>
          </a:xfrm>
        </p:spPr>
        <p:txBody>
          <a:bodyPr/>
          <a:lstStyle/>
          <a:p>
            <a:r>
              <a:rPr lang="en-US" smtClean="0"/>
              <a:t>Verify review results</a:t>
            </a:r>
            <a:endParaRPr lang="en-GB" smtClean="0"/>
          </a:p>
        </p:txBody>
      </p:sp>
      <p:sp>
        <p:nvSpPr>
          <p:cNvPr id="25605" name="Oval 5"/>
          <p:cNvSpPr>
            <a:spLocks noChangeArrowheads="1"/>
          </p:cNvSpPr>
          <p:nvPr/>
        </p:nvSpPr>
        <p:spPr bwMode="auto">
          <a:xfrm>
            <a:off x="3886200" y="3276600"/>
            <a:ext cx="990600" cy="228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602" name="Object 0"/>
          <p:cNvGraphicFramePr>
            <a:graphicFrameLocks noChangeAspect="1"/>
          </p:cNvGraphicFramePr>
          <p:nvPr/>
        </p:nvGraphicFramePr>
        <p:xfrm>
          <a:off x="381000" y="1295400"/>
          <a:ext cx="5029200" cy="2549525"/>
        </p:xfrm>
        <a:graphic>
          <a:graphicData uri="http://schemas.openxmlformats.org/presentationml/2006/ole">
            <p:oleObj spid="_x0000_s25602" name="Bitmap Image" r:id="rId4" imgW="6706536" imgH="4315427" progId="Paint.Picture">
              <p:embed/>
            </p:oleObj>
          </a:graphicData>
        </a:graphic>
      </p:graphicFrame>
      <p:graphicFrame>
        <p:nvGraphicFramePr>
          <p:cNvPr id="25603" name="Object 1"/>
          <p:cNvGraphicFramePr>
            <a:graphicFrameLocks noChangeAspect="1"/>
          </p:cNvGraphicFramePr>
          <p:nvPr/>
        </p:nvGraphicFramePr>
        <p:xfrm>
          <a:off x="2514600" y="3657600"/>
          <a:ext cx="6019800" cy="2359025"/>
        </p:xfrm>
        <a:graphic>
          <a:graphicData uri="http://schemas.openxmlformats.org/presentationml/2006/ole">
            <p:oleObj spid="_x0000_s25603" name="Bitmap Image" r:id="rId5" imgW="7561905" imgH="2962689" progId="Paint.Picture">
              <p:embed/>
            </p:oleObj>
          </a:graphicData>
        </a:graphic>
      </p:graphicFrame>
      <p:sp>
        <p:nvSpPr>
          <p:cNvPr id="25606" name="AutoShape 6"/>
          <p:cNvSpPr>
            <a:spLocks noChangeArrowheads="1"/>
          </p:cNvSpPr>
          <p:nvPr/>
        </p:nvSpPr>
        <p:spPr bwMode="auto">
          <a:xfrm rot="4200000">
            <a:off x="5137943" y="2939257"/>
            <a:ext cx="1376363" cy="831850"/>
          </a:xfrm>
          <a:prstGeom prst="curvedDownArrow">
            <a:avLst>
              <a:gd name="adj1" fmla="val 25163"/>
              <a:gd name="adj2" fmla="val 52740"/>
              <a:gd name="adj3" fmla="val 30417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07" name="Oval 16"/>
          <p:cNvSpPr>
            <a:spLocks noChangeArrowheads="1"/>
          </p:cNvSpPr>
          <p:nvPr/>
        </p:nvSpPr>
        <p:spPr bwMode="auto">
          <a:xfrm>
            <a:off x="3352800" y="3200400"/>
            <a:ext cx="685800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AutoShape 6"/>
          <p:cNvSpPr>
            <a:spLocks noChangeArrowheads="1"/>
          </p:cNvSpPr>
          <p:nvPr/>
        </p:nvSpPr>
        <p:spPr bwMode="auto">
          <a:xfrm rot="6361304">
            <a:off x="14331950" y="3429000"/>
            <a:ext cx="1066800" cy="450850"/>
          </a:xfrm>
          <a:prstGeom prst="curvedDownArrow">
            <a:avLst>
              <a:gd name="adj1" fmla="val 35986"/>
              <a:gd name="adj2" fmla="val 75423"/>
              <a:gd name="adj3" fmla="val 30417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55000" cy="760413"/>
          </a:xfrm>
        </p:spPr>
        <p:txBody>
          <a:bodyPr/>
          <a:lstStyle/>
          <a:p>
            <a:r>
              <a:rPr lang="en-US" smtClean="0"/>
              <a:t>Approve the document: set status to PD+</a:t>
            </a:r>
            <a:endParaRPr lang="en-GB" smtClean="0"/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511175" y="1295400"/>
            <a:ext cx="8316913" cy="339725"/>
          </a:xfrm>
        </p:spPr>
        <p:txBody>
          <a:bodyPr/>
          <a:lstStyle/>
          <a:p>
            <a:r>
              <a:rPr lang="en-GB" sz="1500" smtClean="0"/>
              <a:t>Action can only be performed by the Approval authorities of the document</a:t>
            </a:r>
          </a:p>
        </p:txBody>
      </p:sp>
      <p:sp>
        <p:nvSpPr>
          <p:cNvPr id="26633" name="Text Box 11"/>
          <p:cNvSpPr txBox="1">
            <a:spLocks noChangeArrowheads="1"/>
          </p:cNvSpPr>
          <p:nvPr/>
        </p:nvSpPr>
        <p:spPr bwMode="auto">
          <a:xfrm>
            <a:off x="5410200" y="1600200"/>
            <a:ext cx="2209800" cy="668338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Click on </a:t>
            </a: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Change Status </a:t>
            </a: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to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do a step-up from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PD to PD+ status</a:t>
            </a:r>
          </a:p>
        </p:txBody>
      </p:sp>
      <p:graphicFrame>
        <p:nvGraphicFramePr>
          <p:cNvPr id="26626" name="Object 0"/>
          <p:cNvGraphicFramePr>
            <a:graphicFrameLocks noChangeAspect="1"/>
          </p:cNvGraphicFramePr>
          <p:nvPr/>
        </p:nvGraphicFramePr>
        <p:xfrm>
          <a:off x="228600" y="1752600"/>
          <a:ext cx="3962400" cy="2571750"/>
        </p:xfrm>
        <a:graphic>
          <a:graphicData uri="http://schemas.openxmlformats.org/presentationml/2006/ole">
            <p:oleObj spid="_x0000_s26626" name="Bitmap Image" r:id="rId4" imgW="6647619" imgH="4315427" progId="Paint.Picture">
              <p:embed/>
            </p:oleObj>
          </a:graphicData>
        </a:graphic>
      </p:graphicFrame>
      <p:graphicFrame>
        <p:nvGraphicFramePr>
          <p:cNvPr id="26627" name="Object 1"/>
          <p:cNvGraphicFramePr>
            <a:graphicFrameLocks noChangeAspect="1"/>
          </p:cNvGraphicFramePr>
          <p:nvPr/>
        </p:nvGraphicFramePr>
        <p:xfrm>
          <a:off x="3810000" y="2514600"/>
          <a:ext cx="4038600" cy="1295400"/>
        </p:xfrm>
        <a:graphic>
          <a:graphicData uri="http://schemas.openxmlformats.org/presentationml/2006/ole">
            <p:oleObj spid="_x0000_s26627" name="Bitmap Image" r:id="rId5" imgW="4866667" imgH="1590897" progId="Paint.Picture">
              <p:embed/>
            </p:oleObj>
          </a:graphicData>
        </a:graphic>
      </p:graphicFrame>
      <p:graphicFrame>
        <p:nvGraphicFramePr>
          <p:cNvPr id="26628" name="Object 2"/>
          <p:cNvGraphicFramePr>
            <a:graphicFrameLocks noChangeAspect="1"/>
          </p:cNvGraphicFramePr>
          <p:nvPr/>
        </p:nvGraphicFramePr>
        <p:xfrm>
          <a:off x="152400" y="3657600"/>
          <a:ext cx="5486400" cy="2430463"/>
        </p:xfrm>
        <a:graphic>
          <a:graphicData uri="http://schemas.openxmlformats.org/presentationml/2006/ole">
            <p:oleObj spid="_x0000_s26628" name="Bitmap Image" r:id="rId6" imgW="6620799" imgH="2933333" progId="Paint.Picture">
              <p:embed/>
            </p:oleObj>
          </a:graphicData>
        </a:graphic>
      </p:graphicFrame>
      <p:graphicFrame>
        <p:nvGraphicFramePr>
          <p:cNvPr id="26629" name="Object 3"/>
          <p:cNvGraphicFramePr>
            <a:graphicFrameLocks noChangeAspect="1"/>
          </p:cNvGraphicFramePr>
          <p:nvPr/>
        </p:nvGraphicFramePr>
        <p:xfrm>
          <a:off x="5105400" y="3581400"/>
          <a:ext cx="3657600" cy="1724025"/>
        </p:xfrm>
        <a:graphic>
          <a:graphicData uri="http://schemas.openxmlformats.org/presentationml/2006/ole">
            <p:oleObj spid="_x0000_s26629" name="Bitmap Image" r:id="rId7" imgW="4486901" imgH="2114845" progId="Paint.Picture">
              <p:embed/>
            </p:oleObj>
          </a:graphicData>
        </a:graphic>
      </p:graphicFrame>
      <p:sp>
        <p:nvSpPr>
          <p:cNvPr id="26634" name="AutoShape 13"/>
          <p:cNvSpPr>
            <a:spLocks noChangeArrowheads="1"/>
          </p:cNvSpPr>
          <p:nvPr/>
        </p:nvSpPr>
        <p:spPr bwMode="auto">
          <a:xfrm rot="1931670">
            <a:off x="3733800" y="1905000"/>
            <a:ext cx="1498600" cy="635000"/>
          </a:xfrm>
          <a:prstGeom prst="curvedDownArrow">
            <a:avLst>
              <a:gd name="adj1" fmla="val 35892"/>
              <a:gd name="adj2" fmla="val 75225"/>
              <a:gd name="adj3" fmla="val 30417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5" name="AutoShape 9"/>
          <p:cNvSpPr>
            <a:spLocks noChangeArrowheads="1"/>
          </p:cNvSpPr>
          <p:nvPr/>
        </p:nvSpPr>
        <p:spPr bwMode="auto">
          <a:xfrm rot="4200000">
            <a:off x="7426325" y="3394075"/>
            <a:ext cx="990600" cy="450850"/>
          </a:xfrm>
          <a:prstGeom prst="curvedDownArrow">
            <a:avLst>
              <a:gd name="adj1" fmla="val 33415"/>
              <a:gd name="adj2" fmla="val 70035"/>
              <a:gd name="adj3" fmla="val 30417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AutoShape 10"/>
          <p:cNvSpPr>
            <a:spLocks noChangeArrowheads="1"/>
          </p:cNvSpPr>
          <p:nvPr/>
        </p:nvSpPr>
        <p:spPr bwMode="auto">
          <a:xfrm rot="10500000">
            <a:off x="4343400" y="5105400"/>
            <a:ext cx="869950" cy="325438"/>
          </a:xfrm>
          <a:prstGeom prst="rightArrow">
            <a:avLst>
              <a:gd name="adj1" fmla="val 24361"/>
              <a:gd name="adj2" fmla="val 76061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7" name="Text Box 14"/>
          <p:cNvSpPr txBox="1">
            <a:spLocks noChangeArrowheads="1"/>
          </p:cNvSpPr>
          <p:nvPr/>
        </p:nvSpPr>
        <p:spPr bwMode="auto">
          <a:xfrm>
            <a:off x="6705600" y="2438400"/>
            <a:ext cx="2209800" cy="303213"/>
          </a:xfrm>
          <a:prstGeom prst="rect">
            <a:avLst/>
          </a:prstGeom>
          <a:solidFill>
            <a:schemeClr val="bg1"/>
          </a:solidFill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Select status PD+</a:t>
            </a:r>
          </a:p>
        </p:txBody>
      </p:sp>
      <p:sp>
        <p:nvSpPr>
          <p:cNvPr id="26638" name="Line 22"/>
          <p:cNvSpPr>
            <a:spLocks noChangeShapeType="1"/>
          </p:cNvSpPr>
          <p:nvPr/>
        </p:nvSpPr>
        <p:spPr bwMode="auto">
          <a:xfrm flipH="1">
            <a:off x="1828800" y="2057400"/>
            <a:ext cx="3810000" cy="990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9" name="Line 23"/>
          <p:cNvSpPr>
            <a:spLocks noChangeShapeType="1"/>
          </p:cNvSpPr>
          <p:nvPr/>
        </p:nvSpPr>
        <p:spPr bwMode="auto">
          <a:xfrm flipH="1">
            <a:off x="5105400" y="2667000"/>
            <a:ext cx="1752600" cy="304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40" name="Text Box 16"/>
          <p:cNvSpPr txBox="1">
            <a:spLocks noChangeArrowheads="1"/>
          </p:cNvSpPr>
          <p:nvPr/>
        </p:nvSpPr>
        <p:spPr bwMode="auto">
          <a:xfrm>
            <a:off x="5943600" y="5410200"/>
            <a:ext cx="2590800" cy="668338"/>
          </a:xfrm>
          <a:prstGeom prst="rect">
            <a:avLst/>
          </a:prstGeom>
          <a:noFill/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Status changed to PD+ </a:t>
            </a:r>
            <a:br>
              <a:rPr lang="en-GB" sz="1200">
                <a:solidFill>
                  <a:srgbClr val="4C4C98"/>
                </a:solidFill>
                <a:latin typeface="Times New Roman" pitchFamily="18" charset="0"/>
              </a:rPr>
            </a:b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a.k.a.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PD and selected for Control Board</a:t>
            </a:r>
          </a:p>
        </p:txBody>
      </p:sp>
      <p:sp>
        <p:nvSpPr>
          <p:cNvPr id="26641" name="Line 24"/>
          <p:cNvSpPr>
            <a:spLocks noChangeShapeType="1"/>
          </p:cNvSpPr>
          <p:nvPr/>
        </p:nvSpPr>
        <p:spPr bwMode="auto">
          <a:xfrm flipH="1" flipV="1">
            <a:off x="2209800" y="5181600"/>
            <a:ext cx="3810000" cy="609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255000" cy="760413"/>
          </a:xfrm>
        </p:spPr>
        <p:txBody>
          <a:bodyPr/>
          <a:lstStyle/>
          <a:p>
            <a:r>
              <a:rPr lang="en-US" smtClean="0"/>
              <a:t>Reject the document</a:t>
            </a:r>
            <a:endParaRPr lang="en-GB" smtClean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175" y="1471613"/>
            <a:ext cx="8316913" cy="1898650"/>
          </a:xfrm>
        </p:spPr>
        <p:txBody>
          <a:bodyPr/>
          <a:lstStyle/>
          <a:p>
            <a:r>
              <a:rPr lang="en-US" smtClean="0"/>
              <a:t>Step 1 – Record your remarks as comments in the WebLibrary (see next slide)</a:t>
            </a:r>
          </a:p>
          <a:p>
            <a:pPr lvl="1"/>
            <a:r>
              <a:rPr lang="en-GB" smtClean="0"/>
              <a:t>Document author will be notified automatically</a:t>
            </a:r>
          </a:p>
          <a:p>
            <a:r>
              <a:rPr lang="en-GB" smtClean="0"/>
              <a:t>Step 2 – Set status to IP2</a:t>
            </a:r>
          </a:p>
          <a:p>
            <a:pPr lvl="1"/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316913" cy="758825"/>
          </a:xfrm>
        </p:spPr>
        <p:txBody>
          <a:bodyPr/>
          <a:lstStyle/>
          <a:p>
            <a:r>
              <a:rPr lang="en-US" smtClean="0"/>
              <a:t>Reject the document: Step 1 – Record your remarks</a:t>
            </a:r>
            <a:endParaRPr lang="en-GB" smtClean="0"/>
          </a:p>
        </p:txBody>
      </p:sp>
      <p:sp>
        <p:nvSpPr>
          <p:cNvPr id="27653" name="Oval 7"/>
          <p:cNvSpPr>
            <a:spLocks noChangeArrowheads="1"/>
          </p:cNvSpPr>
          <p:nvPr/>
        </p:nvSpPr>
        <p:spPr bwMode="auto">
          <a:xfrm>
            <a:off x="4572000" y="5791200"/>
            <a:ext cx="533400" cy="228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7650" name="Object 0"/>
          <p:cNvGraphicFramePr>
            <a:graphicFrameLocks noChangeAspect="1"/>
          </p:cNvGraphicFramePr>
          <p:nvPr/>
        </p:nvGraphicFramePr>
        <p:xfrm>
          <a:off x="152400" y="1295400"/>
          <a:ext cx="5565775" cy="3492500"/>
        </p:xfrm>
        <a:graphic>
          <a:graphicData uri="http://schemas.openxmlformats.org/presentationml/2006/ole">
            <p:oleObj spid="_x0000_s27650" name="Bitmap Image" r:id="rId4" imgW="6866667" imgH="4990476" progId="Paint.Picture">
              <p:embed/>
            </p:oleObj>
          </a:graphicData>
        </a:graphic>
      </p:graphicFrame>
      <p:graphicFrame>
        <p:nvGraphicFramePr>
          <p:cNvPr id="27651" name="Object 1"/>
          <p:cNvGraphicFramePr>
            <a:graphicFrameLocks noChangeAspect="1"/>
          </p:cNvGraphicFramePr>
          <p:nvPr/>
        </p:nvGraphicFramePr>
        <p:xfrm>
          <a:off x="2971800" y="1981200"/>
          <a:ext cx="6027738" cy="4079875"/>
        </p:xfrm>
        <a:graphic>
          <a:graphicData uri="http://schemas.openxmlformats.org/presentationml/2006/ole">
            <p:oleObj spid="_x0000_s27651" name="Bitmap Image" r:id="rId5" imgW="7333333" imgH="4963218" progId="Paint.Picture">
              <p:embed/>
            </p:oleObj>
          </a:graphicData>
        </a:graphic>
      </p:graphicFrame>
      <p:sp>
        <p:nvSpPr>
          <p:cNvPr id="27654" name="Rectangle 21"/>
          <p:cNvSpPr>
            <a:spLocks noChangeArrowheads="1"/>
          </p:cNvSpPr>
          <p:nvPr/>
        </p:nvSpPr>
        <p:spPr bwMode="auto">
          <a:xfrm>
            <a:off x="6248400" y="1371600"/>
            <a:ext cx="2590800" cy="13716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solidFill>
                  <a:schemeClr val="accent2"/>
                </a:solidFill>
                <a:latin typeface="FuturaA Bk BT" pitchFamily="34" charset="0"/>
              </a:rPr>
              <a:t>Author will be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solidFill>
                  <a:schemeClr val="accent2"/>
                </a:solidFill>
                <a:latin typeface="FuturaA Bk BT" pitchFamily="34" charset="0"/>
              </a:rPr>
              <a:t>notified automatically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solidFill>
                  <a:schemeClr val="accent2"/>
                </a:solidFill>
                <a:latin typeface="FuturaA Bk BT" pitchFamily="34" charset="0"/>
              </a:rPr>
              <a:t>of the remarks</a:t>
            </a:r>
          </a:p>
        </p:txBody>
      </p:sp>
      <p:sp>
        <p:nvSpPr>
          <p:cNvPr id="27655" name="Text Box 9"/>
          <p:cNvSpPr txBox="1">
            <a:spLocks noChangeArrowheads="1"/>
          </p:cNvSpPr>
          <p:nvPr/>
        </p:nvSpPr>
        <p:spPr bwMode="auto">
          <a:xfrm>
            <a:off x="4800600" y="5715000"/>
            <a:ext cx="3008313" cy="287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FuturaA Bk BT" pitchFamily="34" charset="0"/>
              </a:rPr>
              <a:t>Clearly state the reason for rejection</a:t>
            </a:r>
          </a:p>
        </p:txBody>
      </p:sp>
      <p:sp>
        <p:nvSpPr>
          <p:cNvPr id="27656" name="Text Box 5"/>
          <p:cNvSpPr txBox="1">
            <a:spLocks noChangeArrowheads="1"/>
          </p:cNvSpPr>
          <p:nvPr/>
        </p:nvSpPr>
        <p:spPr bwMode="auto">
          <a:xfrm>
            <a:off x="7620000" y="5181600"/>
            <a:ext cx="871538" cy="2873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FuturaA Bk BT" pitchFamily="34" charset="0"/>
              </a:rPr>
              <a:t>Optional</a:t>
            </a:r>
          </a:p>
        </p:txBody>
      </p:sp>
      <p:sp>
        <p:nvSpPr>
          <p:cNvPr id="27657" name="Line 24"/>
          <p:cNvSpPr>
            <a:spLocks noChangeShapeType="1"/>
          </p:cNvSpPr>
          <p:nvPr/>
        </p:nvSpPr>
        <p:spPr bwMode="auto">
          <a:xfrm flipH="1" flipV="1">
            <a:off x="7162800" y="4800600"/>
            <a:ext cx="609600" cy="381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7010400" y="2667000"/>
            <a:ext cx="1981200" cy="469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FuturaA Bk BT" pitchFamily="34" charset="0"/>
              </a:rPr>
              <a:t>Concise but clear short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 b="1">
                <a:latin typeface="FuturaA Bk BT" pitchFamily="34" charset="0"/>
              </a:rPr>
              <a:t>description of problem</a:t>
            </a:r>
          </a:p>
        </p:txBody>
      </p:sp>
      <p:sp>
        <p:nvSpPr>
          <p:cNvPr id="27659" name="Line 25"/>
          <p:cNvSpPr>
            <a:spLocks noChangeShapeType="1"/>
          </p:cNvSpPr>
          <p:nvPr/>
        </p:nvSpPr>
        <p:spPr bwMode="auto">
          <a:xfrm flipH="1">
            <a:off x="6553200" y="3048000"/>
            <a:ext cx="533400" cy="381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44538" name="Oval 26"/>
          <p:cNvSpPr>
            <a:spLocks noChangeArrowheads="1"/>
          </p:cNvSpPr>
          <p:nvPr/>
        </p:nvSpPr>
        <p:spPr bwMode="auto">
          <a:xfrm>
            <a:off x="6781800" y="3581400"/>
            <a:ext cx="609600" cy="228600"/>
          </a:xfrm>
          <a:prstGeom prst="ellips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44539" name="Oval 27"/>
          <p:cNvSpPr>
            <a:spLocks noChangeArrowheads="1"/>
          </p:cNvSpPr>
          <p:nvPr/>
        </p:nvSpPr>
        <p:spPr bwMode="auto">
          <a:xfrm>
            <a:off x="1600200" y="3200400"/>
            <a:ext cx="914400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 Rationale (2)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175" y="1471613"/>
            <a:ext cx="8316913" cy="4572000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GB" smtClean="0"/>
              <a:t>Basic features of the Web Library:</a:t>
            </a:r>
          </a:p>
          <a:p>
            <a:pPr lvl="1">
              <a:lnSpc>
                <a:spcPct val="95000"/>
              </a:lnSpc>
            </a:pPr>
            <a:r>
              <a:rPr lang="en-GB" smtClean="0"/>
              <a:t>Version management (check-out/in) of most documents formats</a:t>
            </a:r>
          </a:p>
          <a:p>
            <a:pPr lvl="1">
              <a:lnSpc>
                <a:spcPct val="95000"/>
              </a:lnSpc>
            </a:pPr>
            <a:r>
              <a:rPr lang="en-GB" smtClean="0"/>
              <a:t>User Interface completely via Intranet and browser: easy access</a:t>
            </a:r>
          </a:p>
          <a:p>
            <a:pPr lvl="1">
              <a:lnSpc>
                <a:spcPct val="95000"/>
              </a:lnSpc>
            </a:pPr>
            <a:r>
              <a:rPr lang="en-GB" smtClean="0"/>
              <a:t>Supporting functions for Document lifecycle (document status and reviews)</a:t>
            </a:r>
          </a:p>
          <a:p>
            <a:pPr lvl="1">
              <a:lnSpc>
                <a:spcPct val="95000"/>
              </a:lnSpc>
            </a:pPr>
            <a:r>
              <a:rPr lang="en-GB" smtClean="0"/>
              <a:t>Search engine for title, keywords, Author, Number, Document type</a:t>
            </a:r>
          </a:p>
          <a:p>
            <a:pPr lvl="1">
              <a:lnSpc>
                <a:spcPct val="95000"/>
              </a:lnSpc>
            </a:pPr>
            <a:r>
              <a:rPr lang="en-GB" smtClean="0"/>
              <a:t>Metrics</a:t>
            </a:r>
          </a:p>
          <a:p>
            <a:pPr lvl="1">
              <a:lnSpc>
                <a:spcPct val="95000"/>
              </a:lnSpc>
            </a:pPr>
            <a:r>
              <a:rPr lang="en-GB" smtClean="0"/>
              <a:t>All documents are readable also in other locations </a:t>
            </a:r>
          </a:p>
          <a:p>
            <a:pPr lvl="3">
              <a:lnSpc>
                <a:spcPct val="95000"/>
              </a:lnSpc>
            </a:pPr>
            <a:r>
              <a:rPr lang="en-GB" smtClean="0"/>
              <a:t>Documents can be reviewed anywhere in Alcatel-Lucent (no need for location information server, disk, etc)</a:t>
            </a:r>
          </a:p>
          <a:p>
            <a:pPr lvl="3">
              <a:lnSpc>
                <a:spcPct val="95000"/>
              </a:lnSpc>
            </a:pPr>
            <a:r>
              <a:rPr lang="en-GB" smtClean="0"/>
              <a:t>Document can be reviewed outside Alcatel-Lucent (if a third party access has been set up)</a:t>
            </a:r>
          </a:p>
          <a:p>
            <a:pPr lvl="3">
              <a:lnSpc>
                <a:spcPct val="95000"/>
              </a:lnSpc>
            </a:pPr>
            <a:r>
              <a:rPr lang="en-GB" smtClean="0"/>
              <a:t>No need to send docs via e-mail : avoid server disk space problems and configuration mgmt issues</a:t>
            </a:r>
          </a:p>
          <a:p>
            <a:pPr lvl="3">
              <a:lnSpc>
                <a:spcPct val="95000"/>
              </a:lnSpc>
            </a:pPr>
            <a:r>
              <a:rPr lang="en-GB" smtClean="0"/>
              <a:t>Review comments can be easily managed : created, viewed, resolved from anywhere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AutoShape 6"/>
          <p:cNvSpPr>
            <a:spLocks noChangeArrowheads="1"/>
          </p:cNvSpPr>
          <p:nvPr/>
        </p:nvSpPr>
        <p:spPr bwMode="auto">
          <a:xfrm rot="6361304">
            <a:off x="14331950" y="3429000"/>
            <a:ext cx="1066800" cy="450850"/>
          </a:xfrm>
          <a:prstGeom prst="curvedDownArrow">
            <a:avLst>
              <a:gd name="adj1" fmla="val 35986"/>
              <a:gd name="adj2" fmla="val 75423"/>
              <a:gd name="adj3" fmla="val 30417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55000" cy="760413"/>
          </a:xfrm>
        </p:spPr>
        <p:txBody>
          <a:bodyPr/>
          <a:lstStyle/>
          <a:p>
            <a:r>
              <a:rPr lang="en-US" smtClean="0"/>
              <a:t>Reject the document: Step 2 – Set status to IP2</a:t>
            </a:r>
            <a:endParaRPr lang="en-GB" smtClean="0"/>
          </a:p>
        </p:txBody>
      </p:sp>
      <p:graphicFrame>
        <p:nvGraphicFramePr>
          <p:cNvPr id="28674" name="Object 0"/>
          <p:cNvGraphicFramePr>
            <a:graphicFrameLocks noChangeAspect="1"/>
          </p:cNvGraphicFramePr>
          <p:nvPr/>
        </p:nvGraphicFramePr>
        <p:xfrm>
          <a:off x="152400" y="1295400"/>
          <a:ext cx="4727575" cy="3443288"/>
        </p:xfrm>
        <a:graphic>
          <a:graphicData uri="http://schemas.openxmlformats.org/presentationml/2006/ole">
            <p:oleObj spid="_x0000_s28674" name="Bitmap Image" r:id="rId4" imgW="6866667" imgH="5001323" progId="Paint.Picture">
              <p:embed/>
            </p:oleObj>
          </a:graphicData>
        </a:graphic>
      </p:graphicFrame>
      <p:graphicFrame>
        <p:nvGraphicFramePr>
          <p:cNvPr id="28675" name="Object 1"/>
          <p:cNvGraphicFramePr>
            <a:graphicFrameLocks noChangeAspect="1"/>
          </p:cNvGraphicFramePr>
          <p:nvPr/>
        </p:nvGraphicFramePr>
        <p:xfrm>
          <a:off x="2971800" y="2286000"/>
          <a:ext cx="5029200" cy="1762125"/>
        </p:xfrm>
        <a:graphic>
          <a:graphicData uri="http://schemas.openxmlformats.org/presentationml/2006/ole">
            <p:oleObj spid="_x0000_s28675" name="Bitmap Image" r:id="rId5" imgW="5380952" imgH="1886213" progId="Paint.Picture">
              <p:embed/>
            </p:oleObj>
          </a:graphicData>
        </a:graphic>
      </p:graphicFrame>
      <p:graphicFrame>
        <p:nvGraphicFramePr>
          <p:cNvPr id="28676" name="Object 2"/>
          <p:cNvGraphicFramePr>
            <a:graphicFrameLocks noChangeAspect="1"/>
          </p:cNvGraphicFramePr>
          <p:nvPr/>
        </p:nvGraphicFramePr>
        <p:xfrm>
          <a:off x="152400" y="3352800"/>
          <a:ext cx="5913438" cy="2652713"/>
        </p:xfrm>
        <a:graphic>
          <a:graphicData uri="http://schemas.openxmlformats.org/presentationml/2006/ole">
            <p:oleObj spid="_x0000_s28676" name="Bitmap Image" r:id="rId6" imgW="6647619" imgH="2980952" progId="Paint.Picture">
              <p:embed/>
            </p:oleObj>
          </a:graphicData>
        </a:graphic>
      </p:graphicFrame>
      <p:graphicFrame>
        <p:nvGraphicFramePr>
          <p:cNvPr id="28677" name="Object 3"/>
          <p:cNvGraphicFramePr>
            <a:graphicFrameLocks noChangeAspect="1"/>
          </p:cNvGraphicFramePr>
          <p:nvPr/>
        </p:nvGraphicFramePr>
        <p:xfrm>
          <a:off x="4191000" y="3200400"/>
          <a:ext cx="4572000" cy="2000250"/>
        </p:xfrm>
        <a:graphic>
          <a:graphicData uri="http://schemas.openxmlformats.org/presentationml/2006/ole">
            <p:oleObj spid="_x0000_s28677" name="Bitmap Image" r:id="rId7" imgW="5249008" imgH="2295238" progId="Paint.Picture">
              <p:embed/>
            </p:oleObj>
          </a:graphicData>
        </a:graphic>
      </p:graphicFrame>
      <p:sp>
        <p:nvSpPr>
          <p:cNvPr id="28680" name="AutoShape 13"/>
          <p:cNvSpPr>
            <a:spLocks noChangeArrowheads="1"/>
          </p:cNvSpPr>
          <p:nvPr/>
        </p:nvSpPr>
        <p:spPr bwMode="auto">
          <a:xfrm rot="2140903">
            <a:off x="4419600" y="1600200"/>
            <a:ext cx="1498600" cy="635000"/>
          </a:xfrm>
          <a:prstGeom prst="curvedDownArrow">
            <a:avLst>
              <a:gd name="adj1" fmla="val 35892"/>
              <a:gd name="adj2" fmla="val 75225"/>
              <a:gd name="adj3" fmla="val 30417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AutoShape 9"/>
          <p:cNvSpPr>
            <a:spLocks noChangeArrowheads="1"/>
          </p:cNvSpPr>
          <p:nvPr/>
        </p:nvSpPr>
        <p:spPr bwMode="auto">
          <a:xfrm rot="4200000">
            <a:off x="6892925" y="3089275"/>
            <a:ext cx="990600" cy="450850"/>
          </a:xfrm>
          <a:prstGeom prst="curvedDownArrow">
            <a:avLst>
              <a:gd name="adj1" fmla="val 33415"/>
              <a:gd name="adj2" fmla="val 70035"/>
              <a:gd name="adj3" fmla="val 30417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AutoShape 10"/>
          <p:cNvSpPr>
            <a:spLocks noChangeArrowheads="1"/>
          </p:cNvSpPr>
          <p:nvPr/>
        </p:nvSpPr>
        <p:spPr bwMode="auto">
          <a:xfrm rot="10500000">
            <a:off x="3352800" y="4800600"/>
            <a:ext cx="869950" cy="325438"/>
          </a:xfrm>
          <a:prstGeom prst="rightArrow">
            <a:avLst>
              <a:gd name="adj1" fmla="val 24361"/>
              <a:gd name="adj2" fmla="val 76061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Text Box 14"/>
          <p:cNvSpPr txBox="1">
            <a:spLocks noChangeArrowheads="1"/>
          </p:cNvSpPr>
          <p:nvPr/>
        </p:nvSpPr>
        <p:spPr bwMode="auto">
          <a:xfrm>
            <a:off x="6629400" y="2438400"/>
            <a:ext cx="2209800" cy="303213"/>
          </a:xfrm>
          <a:prstGeom prst="rect">
            <a:avLst/>
          </a:prstGeom>
          <a:solidFill>
            <a:schemeClr val="bg1"/>
          </a:solidFill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Select status IP2</a:t>
            </a:r>
          </a:p>
        </p:txBody>
      </p:sp>
      <p:sp>
        <p:nvSpPr>
          <p:cNvPr id="28684" name="Text Box 11"/>
          <p:cNvSpPr txBox="1">
            <a:spLocks noChangeArrowheads="1"/>
          </p:cNvSpPr>
          <p:nvPr/>
        </p:nvSpPr>
        <p:spPr bwMode="auto">
          <a:xfrm>
            <a:off x="5943600" y="1371600"/>
            <a:ext cx="2209800" cy="668338"/>
          </a:xfrm>
          <a:prstGeom prst="rect">
            <a:avLst/>
          </a:prstGeom>
          <a:solidFill>
            <a:schemeClr val="bg1"/>
          </a:solidFill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Click on </a:t>
            </a:r>
            <a:r>
              <a:rPr lang="en-GB" sz="1200" b="1">
                <a:solidFill>
                  <a:srgbClr val="4C4C98"/>
                </a:solidFill>
                <a:latin typeface="Times New Roman" pitchFamily="18" charset="0"/>
              </a:rPr>
              <a:t>Change Status </a:t>
            </a: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to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do change status from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PD to IP2</a:t>
            </a:r>
          </a:p>
        </p:txBody>
      </p:sp>
      <p:sp>
        <p:nvSpPr>
          <p:cNvPr id="28685" name="Line 22"/>
          <p:cNvSpPr>
            <a:spLocks noChangeShapeType="1"/>
          </p:cNvSpPr>
          <p:nvPr/>
        </p:nvSpPr>
        <p:spPr bwMode="auto">
          <a:xfrm flipH="1">
            <a:off x="1981200" y="1905000"/>
            <a:ext cx="4038600" cy="914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Line 24"/>
          <p:cNvSpPr>
            <a:spLocks noChangeShapeType="1"/>
          </p:cNvSpPr>
          <p:nvPr/>
        </p:nvSpPr>
        <p:spPr bwMode="auto">
          <a:xfrm flipH="1">
            <a:off x="4343400" y="2667000"/>
            <a:ext cx="2438400" cy="152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Line 25"/>
          <p:cNvSpPr>
            <a:spLocks noChangeShapeType="1"/>
          </p:cNvSpPr>
          <p:nvPr/>
        </p:nvSpPr>
        <p:spPr bwMode="auto">
          <a:xfrm flipH="1" flipV="1">
            <a:off x="2743200" y="4953000"/>
            <a:ext cx="2590800" cy="914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Text Box 16"/>
          <p:cNvSpPr txBox="1">
            <a:spLocks noChangeArrowheads="1"/>
          </p:cNvSpPr>
          <p:nvPr/>
        </p:nvSpPr>
        <p:spPr bwMode="auto">
          <a:xfrm>
            <a:off x="4953000" y="5791200"/>
            <a:ext cx="2209800" cy="303213"/>
          </a:xfrm>
          <a:prstGeom prst="rect">
            <a:avLst/>
          </a:prstGeom>
          <a:solidFill>
            <a:schemeClr val="bg1"/>
          </a:solidFill>
          <a:ln w="28575">
            <a:solidFill>
              <a:srgbClr val="CC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solidFill>
                  <a:srgbClr val="4C4C98"/>
                </a:solidFill>
                <a:latin typeface="Times New Roman" pitchFamily="18" charset="0"/>
              </a:rPr>
              <a:t>Status changed to IP2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255000" cy="760413"/>
          </a:xfrm>
        </p:spPr>
        <p:txBody>
          <a:bodyPr/>
          <a:lstStyle/>
          <a:p>
            <a:r>
              <a:rPr lang="en-GB" smtClean="0"/>
              <a:t>Release of a document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175" y="1471613"/>
            <a:ext cx="8316913" cy="46339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BE" smtClean="0"/>
              <a:t>The Release authority monitors periodically (daily) the documents that are put in status PD+ (a.k.a. “PD and selected for Control Board”)</a:t>
            </a:r>
          </a:p>
          <a:p>
            <a:pPr lvl="1">
              <a:lnSpc>
                <a:spcPct val="100000"/>
              </a:lnSpc>
            </a:pPr>
            <a:r>
              <a:rPr lang="en-GB" smtClean="0"/>
              <a:t>The author does not have to explicitly request to release a document, except for very urgent situations</a:t>
            </a:r>
          </a:p>
          <a:p>
            <a:pPr>
              <a:lnSpc>
                <a:spcPct val="100000"/>
              </a:lnSpc>
            </a:pPr>
            <a:r>
              <a:rPr lang="en-GB" smtClean="0"/>
              <a:t>The Release Authority checks if the release criteria are satisfied (e.g. [</a:t>
            </a:r>
            <a:r>
              <a:rPr lang="en-GB" sz="1500" smtClean="0">
                <a:hlinkClick r:id="rId2"/>
              </a:rPr>
              <a:t>3FQ-30015-AAAE-ASZZA</a:t>
            </a:r>
            <a:r>
              <a:rPr lang="en-GB" sz="1500" smtClean="0"/>
              <a:t>]</a:t>
            </a:r>
          </a:p>
          <a:p>
            <a:pPr lvl="1">
              <a:lnSpc>
                <a:spcPct val="100000"/>
              </a:lnSpc>
            </a:pPr>
            <a:r>
              <a:rPr lang="en-GB" smtClean="0"/>
              <a:t>If release criteria are OK, the document status is set to RL</a:t>
            </a:r>
          </a:p>
          <a:p>
            <a:pPr lvl="2">
              <a:lnSpc>
                <a:spcPct val="100000"/>
              </a:lnSpc>
            </a:pPr>
            <a:r>
              <a:rPr lang="en-GB" smtClean="0"/>
              <a:t>The document author is not explicitly notified of this</a:t>
            </a:r>
          </a:p>
          <a:p>
            <a:pPr lvl="1">
              <a:lnSpc>
                <a:spcPct val="100000"/>
              </a:lnSpc>
            </a:pPr>
            <a:r>
              <a:rPr lang="en-GB" smtClean="0"/>
              <a:t>If release criteria are not OK,</a:t>
            </a:r>
          </a:p>
          <a:p>
            <a:pPr lvl="2">
              <a:lnSpc>
                <a:spcPct val="100000"/>
              </a:lnSpc>
            </a:pPr>
            <a:r>
              <a:rPr lang="en-GB" smtClean="0"/>
              <a:t>Issues are entered as comments in WebLibrary</a:t>
            </a:r>
          </a:p>
          <a:p>
            <a:pPr lvl="3">
              <a:lnSpc>
                <a:spcPct val="100000"/>
              </a:lnSpc>
            </a:pPr>
            <a:r>
              <a:rPr lang="en-GB" smtClean="0"/>
              <a:t>The document author is automatically notified</a:t>
            </a:r>
          </a:p>
          <a:p>
            <a:pPr lvl="2">
              <a:lnSpc>
                <a:spcPct val="100000"/>
              </a:lnSpc>
            </a:pPr>
            <a:r>
              <a:rPr lang="en-GB" smtClean="0"/>
              <a:t>Status is set to PD</a:t>
            </a:r>
          </a:p>
          <a:p>
            <a:pPr lvl="2">
              <a:lnSpc>
                <a:spcPct val="100000"/>
              </a:lnSpc>
            </a:pPr>
            <a:r>
              <a:rPr lang="en-GB" smtClean="0"/>
              <a:t>When the author has resolved the issues, he needs to request explicitly to the Release Authority to release the document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255000" cy="760413"/>
          </a:xfrm>
        </p:spPr>
        <p:txBody>
          <a:bodyPr/>
          <a:lstStyle/>
          <a:p>
            <a:r>
              <a:rPr lang="nl-BE" smtClean="0"/>
              <a:t>Notification of release </a:t>
            </a:r>
            <a:endParaRPr lang="en-GB" smtClean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175" y="1471613"/>
            <a:ext cx="8316913" cy="2879725"/>
          </a:xfrm>
        </p:spPr>
        <p:txBody>
          <a:bodyPr/>
          <a:lstStyle/>
          <a:p>
            <a:r>
              <a:rPr lang="nl-BE" smtClean="0"/>
              <a:t>When the document has been put in status RL, the document author n</a:t>
            </a:r>
            <a:r>
              <a:rPr lang="en-GB" smtClean="0"/>
              <a:t>otifies all involved people of the release of the document. This can be done:</a:t>
            </a:r>
          </a:p>
          <a:p>
            <a:pPr lvl="1"/>
            <a:r>
              <a:rPr lang="en-GB" smtClean="0"/>
              <a:t>Manually: Via email </a:t>
            </a:r>
          </a:p>
          <a:p>
            <a:pPr lvl="1"/>
            <a:r>
              <a:rPr lang="en-GB" smtClean="0"/>
              <a:t>Automatically: via the automatic notification mechanisms on the document info pages.</a:t>
            </a:r>
          </a:p>
          <a:p>
            <a:pPr lvl="1">
              <a:buFont typeface="Wingdings" pitchFamily="2" charset="2"/>
              <a:buNone/>
            </a:pPr>
            <a:r>
              <a:rPr lang="en-GB" smtClean="0"/>
              <a:t>Purpose: people that need to use this document as input, should be aware that the baselined document is available</a:t>
            </a:r>
          </a:p>
          <a:p>
            <a:endParaRPr lang="en-GB" smtClean="0"/>
          </a:p>
        </p:txBody>
      </p:sp>
      <p:pic>
        <p:nvPicPr>
          <p:cNvPr id="89092" name="Picture 4" descr="BD05219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3810000"/>
            <a:ext cx="27463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nl-BE" smtClean="0"/>
              <a:t>Advanced WebLibrary Features</a:t>
            </a:r>
            <a:endParaRPr lang="en-GB" smtClean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Advanced WebLibrary features</a:t>
            </a:r>
            <a:endParaRPr lang="en-GB" smtClean="0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181100"/>
            <a:ext cx="8229600" cy="2921000"/>
          </a:xfrm>
        </p:spPr>
        <p:txBody>
          <a:bodyPr/>
          <a:lstStyle/>
          <a:p>
            <a:r>
              <a:rPr lang="nl-BE" smtClean="0"/>
              <a:t>Specific features for HTML documents</a:t>
            </a:r>
          </a:p>
          <a:p>
            <a:r>
              <a:rPr lang="nl-BE" smtClean="0"/>
              <a:t>Document security</a:t>
            </a:r>
          </a:p>
          <a:p>
            <a:r>
              <a:rPr lang="nl-BE" smtClean="0"/>
              <a:t>Document delivery via mail</a:t>
            </a:r>
          </a:p>
          <a:p>
            <a:r>
              <a:rPr lang="nl-BE" smtClean="0"/>
              <a:t>Document bulk transfer</a:t>
            </a:r>
          </a:p>
          <a:p>
            <a:r>
              <a:rPr lang="en-GB" smtClean="0"/>
              <a:t>PDF as view format</a:t>
            </a:r>
            <a:endParaRPr lang="nl-BE" smtClean="0"/>
          </a:p>
          <a:p>
            <a:r>
              <a:rPr lang="nl-BE" smtClean="0"/>
              <a:t>Weblib as FAQ register</a:t>
            </a:r>
          </a:p>
          <a:p>
            <a:r>
              <a:rPr lang="nl-BE" smtClean="0"/>
              <a:t>Weblib as Action Point register</a:t>
            </a:r>
          </a:p>
          <a:p>
            <a:r>
              <a:rPr lang="en-US" smtClean="0"/>
              <a:t>Electronic approval via Weblib</a:t>
            </a:r>
            <a:endParaRPr lang="nl-BE" smtClean="0"/>
          </a:p>
          <a:p>
            <a:r>
              <a:rPr lang="nl-BE" smtClean="0"/>
              <a:t>Notification</a:t>
            </a:r>
          </a:p>
          <a:p>
            <a:r>
              <a:rPr lang="nl-BE" smtClean="0"/>
              <a:t>Read Protection with ACL</a:t>
            </a:r>
            <a:endParaRPr lang="en-GB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6751638" cy="609600"/>
          </a:xfrm>
          <a:noFill/>
        </p:spPr>
        <p:txBody>
          <a:bodyPr lIns="90488" tIns="44450" rIns="90488" bIns="44450"/>
          <a:lstStyle/>
          <a:p>
            <a:r>
              <a:rPr lang="en-GB" smtClean="0"/>
              <a:t>All : reading HTML docs</a:t>
            </a:r>
          </a:p>
        </p:txBody>
      </p:sp>
      <p:sp>
        <p:nvSpPr>
          <p:cNvPr id="29702" name="Text Box 5"/>
          <p:cNvSpPr txBox="1">
            <a:spLocks noChangeArrowheads="1"/>
          </p:cNvSpPr>
          <p:nvPr/>
        </p:nvSpPr>
        <p:spPr bwMode="auto">
          <a:xfrm>
            <a:off x="1455738" y="1295400"/>
            <a:ext cx="1803400" cy="379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>
                <a:latin typeface="Times New Roman" pitchFamily="18" charset="0"/>
              </a:rPr>
              <a:t>HTML document</a:t>
            </a:r>
            <a:endParaRPr lang="en-GB" sz="2400">
              <a:latin typeface="Times New Roman" pitchFamily="18" charset="0"/>
            </a:endParaRPr>
          </a:p>
        </p:txBody>
      </p:sp>
      <p:sp>
        <p:nvSpPr>
          <p:cNvPr id="29703" name="Text Box 9"/>
          <p:cNvSpPr txBox="1">
            <a:spLocks noChangeArrowheads="1"/>
          </p:cNvSpPr>
          <p:nvPr/>
        </p:nvSpPr>
        <p:spPr bwMode="auto">
          <a:xfrm>
            <a:off x="5205413" y="4038600"/>
            <a:ext cx="323691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latin typeface="Times New Roman" pitchFamily="18" charset="0"/>
              </a:rPr>
              <a:t>Opens Edition 04 in internet Browser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latin typeface="Times New Roman" pitchFamily="18" charset="0"/>
              </a:rPr>
              <a:t> in </a:t>
            </a:r>
            <a:r>
              <a:rPr lang="en-GB" sz="1200" u="sng">
                <a:latin typeface="Times New Roman" pitchFamily="18" charset="0"/>
              </a:rPr>
              <a:t>3 frames</a:t>
            </a:r>
            <a:r>
              <a:rPr lang="en-GB" sz="1200">
                <a:latin typeface="Times New Roman" pitchFamily="18" charset="0"/>
              </a:rPr>
              <a:t> to facilitate browsing on a </a:t>
            </a:r>
            <a:r>
              <a:rPr lang="en-GB" sz="1200" b="1">
                <a:latin typeface="Times New Roman" pitchFamily="18" charset="0"/>
              </a:rPr>
              <a:t>SCREEN.</a:t>
            </a:r>
            <a:endParaRPr lang="en-GB" sz="2400">
              <a:latin typeface="Times New Roman" pitchFamily="18" charset="0"/>
            </a:endParaRPr>
          </a:p>
        </p:txBody>
      </p:sp>
      <p:sp>
        <p:nvSpPr>
          <p:cNvPr id="29704" name="Text Box 13"/>
          <p:cNvSpPr txBox="1">
            <a:spLocks noChangeArrowheads="1"/>
          </p:cNvSpPr>
          <p:nvPr/>
        </p:nvSpPr>
        <p:spPr bwMode="auto">
          <a:xfrm>
            <a:off x="298450" y="1828800"/>
            <a:ext cx="215741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Browse Options</a:t>
            </a:r>
          </a:p>
        </p:txBody>
      </p:sp>
      <p:sp>
        <p:nvSpPr>
          <p:cNvPr id="29705" name="Text Box 19"/>
          <p:cNvSpPr txBox="1">
            <a:spLocks noChangeArrowheads="1"/>
          </p:cNvSpPr>
          <p:nvPr/>
        </p:nvSpPr>
        <p:spPr bwMode="auto">
          <a:xfrm>
            <a:off x="152400" y="4343400"/>
            <a:ext cx="993775" cy="287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latin typeface="Times New Roman" pitchFamily="18" charset="0"/>
              </a:rPr>
              <a:t>Author, Date</a:t>
            </a:r>
            <a:endParaRPr lang="en-GB" sz="2400">
              <a:latin typeface="Times New Roman" pitchFamily="18" charset="0"/>
            </a:endParaRPr>
          </a:p>
        </p:txBody>
      </p:sp>
      <p:sp>
        <p:nvSpPr>
          <p:cNvPr id="29706" name="Text Box 22"/>
          <p:cNvSpPr txBox="1">
            <a:spLocks noChangeArrowheads="1"/>
          </p:cNvSpPr>
          <p:nvPr/>
        </p:nvSpPr>
        <p:spPr bwMode="auto">
          <a:xfrm>
            <a:off x="5997575" y="4543425"/>
            <a:ext cx="1489075" cy="287338"/>
          </a:xfrm>
          <a:prstGeom prst="rect">
            <a:avLst/>
          </a:prstGeom>
          <a:solidFill>
            <a:schemeClr val="folHlink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latin typeface="Times New Roman" pitchFamily="18" charset="0"/>
              </a:rPr>
              <a:t>References, glossary,...</a:t>
            </a:r>
            <a:endParaRPr lang="en-GB" sz="2400">
              <a:latin typeface="Times New Roman" pitchFamily="18" charset="0"/>
            </a:endParaRPr>
          </a:p>
        </p:txBody>
      </p:sp>
      <p:graphicFrame>
        <p:nvGraphicFramePr>
          <p:cNvPr id="29698" name="Object 0"/>
          <p:cNvGraphicFramePr>
            <a:graphicFrameLocks noChangeAspect="1"/>
          </p:cNvGraphicFramePr>
          <p:nvPr/>
        </p:nvGraphicFramePr>
        <p:xfrm>
          <a:off x="3733800" y="1295400"/>
          <a:ext cx="5232400" cy="3608388"/>
        </p:xfrm>
        <a:graphic>
          <a:graphicData uri="http://schemas.openxmlformats.org/presentationml/2006/ole">
            <p:oleObj spid="_x0000_s29698" name="Bitmap Image" r:id="rId4" imgW="6657143" imgH="4590476" progId="Paint.Picture">
              <p:embed/>
            </p:oleObj>
          </a:graphicData>
        </a:graphic>
      </p:graphicFrame>
      <p:sp>
        <p:nvSpPr>
          <p:cNvPr id="29707" name="Line 24"/>
          <p:cNvSpPr>
            <a:spLocks noChangeShapeType="1"/>
          </p:cNvSpPr>
          <p:nvPr/>
        </p:nvSpPr>
        <p:spPr bwMode="auto">
          <a:xfrm>
            <a:off x="3048000" y="1600200"/>
            <a:ext cx="1066800" cy="533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8" name="Oval 11"/>
          <p:cNvSpPr>
            <a:spLocks noChangeArrowheads="1"/>
          </p:cNvSpPr>
          <p:nvPr/>
        </p:nvSpPr>
        <p:spPr bwMode="auto">
          <a:xfrm>
            <a:off x="5105400" y="2819400"/>
            <a:ext cx="350838" cy="228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09" name="Oval 12"/>
          <p:cNvSpPr>
            <a:spLocks noChangeArrowheads="1"/>
          </p:cNvSpPr>
          <p:nvPr/>
        </p:nvSpPr>
        <p:spPr bwMode="auto">
          <a:xfrm>
            <a:off x="5181600" y="2971800"/>
            <a:ext cx="352425" cy="228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9699" name="Object 1"/>
          <p:cNvGraphicFramePr>
            <a:graphicFrameLocks noChangeAspect="1"/>
          </p:cNvGraphicFramePr>
          <p:nvPr/>
        </p:nvGraphicFramePr>
        <p:xfrm>
          <a:off x="152400" y="3810000"/>
          <a:ext cx="4146550" cy="2290763"/>
        </p:xfrm>
        <a:graphic>
          <a:graphicData uri="http://schemas.openxmlformats.org/presentationml/2006/ole">
            <p:oleObj spid="_x0000_s29699" name="Bitmap Image" r:id="rId5" imgW="8752381" imgH="3514286" progId="Paint.Picture">
              <p:embed/>
            </p:oleObj>
          </a:graphicData>
        </a:graphic>
      </p:graphicFrame>
      <p:sp>
        <p:nvSpPr>
          <p:cNvPr id="29710" name="Text Box 18"/>
          <p:cNvSpPr txBox="1">
            <a:spLocks noChangeArrowheads="1"/>
          </p:cNvSpPr>
          <p:nvPr/>
        </p:nvSpPr>
        <p:spPr bwMode="auto">
          <a:xfrm>
            <a:off x="1600200" y="3657600"/>
            <a:ext cx="1096963" cy="287338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latin typeface="Times New Roman" pitchFamily="18" charset="0"/>
              </a:rPr>
              <a:t>Edition, Status</a:t>
            </a:r>
            <a:endParaRPr lang="en-GB" sz="2400">
              <a:latin typeface="Times New Roman" pitchFamily="18" charset="0"/>
            </a:endParaRPr>
          </a:p>
        </p:txBody>
      </p:sp>
      <p:sp>
        <p:nvSpPr>
          <p:cNvPr id="29711" name="Text Box 26"/>
          <p:cNvSpPr txBox="1">
            <a:spLocks noChangeArrowheads="1"/>
          </p:cNvSpPr>
          <p:nvPr/>
        </p:nvSpPr>
        <p:spPr bwMode="auto">
          <a:xfrm>
            <a:off x="296863" y="4419600"/>
            <a:ext cx="955675" cy="287338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US" sz="1200">
                <a:latin typeface="Times New Roman" pitchFamily="18" charset="0"/>
              </a:rPr>
              <a:t>Author,Date</a:t>
            </a:r>
            <a:endParaRPr lang="en-GB" sz="1200">
              <a:latin typeface="Times New Roman" pitchFamily="18" charset="0"/>
            </a:endParaRPr>
          </a:p>
        </p:txBody>
      </p:sp>
      <p:sp>
        <p:nvSpPr>
          <p:cNvPr id="29712" name="Line 27"/>
          <p:cNvSpPr>
            <a:spLocks noChangeShapeType="1"/>
          </p:cNvSpPr>
          <p:nvPr/>
        </p:nvSpPr>
        <p:spPr bwMode="auto">
          <a:xfrm>
            <a:off x="2209800" y="3962400"/>
            <a:ext cx="0" cy="304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Line 28"/>
          <p:cNvSpPr>
            <a:spLocks noChangeShapeType="1"/>
          </p:cNvSpPr>
          <p:nvPr/>
        </p:nvSpPr>
        <p:spPr bwMode="auto">
          <a:xfrm>
            <a:off x="1219200" y="4572000"/>
            <a:ext cx="3048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9700" name="Object 2"/>
          <p:cNvGraphicFramePr>
            <a:graphicFrameLocks noChangeAspect="1"/>
          </p:cNvGraphicFramePr>
          <p:nvPr/>
        </p:nvGraphicFramePr>
        <p:xfrm>
          <a:off x="4648200" y="3810000"/>
          <a:ext cx="4156075" cy="2246313"/>
        </p:xfrm>
        <a:graphic>
          <a:graphicData uri="http://schemas.openxmlformats.org/presentationml/2006/ole">
            <p:oleObj spid="_x0000_s29700" name="Bitmap Image" r:id="rId6" imgW="8771429" imgH="3580952" progId="Paint.Picture">
              <p:embed/>
            </p:oleObj>
          </a:graphicData>
        </a:graphic>
      </p:graphicFrame>
      <p:sp>
        <p:nvSpPr>
          <p:cNvPr id="29714" name="Text Box 15"/>
          <p:cNvSpPr txBox="1">
            <a:spLocks noChangeArrowheads="1"/>
          </p:cNvSpPr>
          <p:nvPr/>
        </p:nvSpPr>
        <p:spPr bwMode="auto">
          <a:xfrm>
            <a:off x="4724400" y="5029200"/>
            <a:ext cx="739775" cy="652463"/>
          </a:xfrm>
          <a:prstGeom prst="rect">
            <a:avLst/>
          </a:prstGeom>
          <a:solidFill>
            <a:schemeClr val="folHlink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latin typeface="Times New Roman" pitchFamily="18" charset="0"/>
              </a:rPr>
              <a:t>Table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latin typeface="Times New Roman" pitchFamily="18" charset="0"/>
              </a:rPr>
              <a:t>of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latin typeface="Times New Roman" pitchFamily="18" charset="0"/>
              </a:rPr>
              <a:t>Contents</a:t>
            </a:r>
            <a:endParaRPr lang="en-GB" sz="2400">
              <a:latin typeface="Times New Roman" pitchFamily="18" charset="0"/>
            </a:endParaRPr>
          </a:p>
        </p:txBody>
      </p:sp>
      <p:sp>
        <p:nvSpPr>
          <p:cNvPr id="29715" name="Text Box 14"/>
          <p:cNvSpPr txBox="1">
            <a:spLocks noChangeArrowheads="1"/>
          </p:cNvSpPr>
          <p:nvPr/>
        </p:nvSpPr>
        <p:spPr bwMode="auto">
          <a:xfrm>
            <a:off x="7391400" y="5638800"/>
            <a:ext cx="1031875" cy="287338"/>
          </a:xfrm>
          <a:prstGeom prst="rect">
            <a:avLst/>
          </a:prstGeom>
          <a:solidFill>
            <a:schemeClr val="folHlink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latin typeface="Times New Roman" pitchFamily="18" charset="0"/>
              </a:rPr>
              <a:t>Doc Contents</a:t>
            </a:r>
            <a:endParaRPr lang="en-GB" sz="2400">
              <a:latin typeface="Times New Roman" pitchFamily="18" charset="0"/>
            </a:endParaRPr>
          </a:p>
        </p:txBody>
      </p:sp>
      <p:sp>
        <p:nvSpPr>
          <p:cNvPr id="29716" name="Text Box 31"/>
          <p:cNvSpPr txBox="1">
            <a:spLocks noChangeArrowheads="1"/>
          </p:cNvSpPr>
          <p:nvPr/>
        </p:nvSpPr>
        <p:spPr bwMode="auto">
          <a:xfrm>
            <a:off x="7391400" y="4648200"/>
            <a:ext cx="1489075" cy="469900"/>
          </a:xfrm>
          <a:prstGeom prst="rect">
            <a:avLst/>
          </a:prstGeom>
          <a:solidFill>
            <a:schemeClr val="folHlink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latin typeface="Times New Roman" pitchFamily="18" charset="0"/>
              </a:rPr>
              <a:t>References, glossary,...</a:t>
            </a:r>
            <a:endParaRPr lang="en-GB" sz="2400">
              <a:latin typeface="Times New Roman" pitchFamily="18" charset="0"/>
            </a:endParaRPr>
          </a:p>
        </p:txBody>
      </p:sp>
      <p:sp>
        <p:nvSpPr>
          <p:cNvPr id="29717" name="AutoShape 8"/>
          <p:cNvSpPr>
            <a:spLocks noChangeArrowheads="1"/>
          </p:cNvSpPr>
          <p:nvPr/>
        </p:nvSpPr>
        <p:spPr bwMode="auto">
          <a:xfrm rot="2494527">
            <a:off x="5334000" y="3505200"/>
            <a:ext cx="1143000" cy="176213"/>
          </a:xfrm>
          <a:prstGeom prst="rightArrow">
            <a:avLst>
              <a:gd name="adj1" fmla="val 50000"/>
              <a:gd name="adj2" fmla="val 162162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8" name="AutoShape 7"/>
          <p:cNvSpPr>
            <a:spLocks noChangeArrowheads="1"/>
          </p:cNvSpPr>
          <p:nvPr/>
        </p:nvSpPr>
        <p:spPr bwMode="auto">
          <a:xfrm rot="9324073">
            <a:off x="3352800" y="3200400"/>
            <a:ext cx="1878013" cy="230188"/>
          </a:xfrm>
          <a:prstGeom prst="rightArrow">
            <a:avLst>
              <a:gd name="adj1" fmla="val 50000"/>
              <a:gd name="adj2" fmla="val 203965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19" name="Text Box 32"/>
          <p:cNvSpPr txBox="1">
            <a:spLocks noChangeArrowheads="1"/>
          </p:cNvSpPr>
          <p:nvPr/>
        </p:nvSpPr>
        <p:spPr bwMode="auto">
          <a:xfrm>
            <a:off x="5943600" y="2971800"/>
            <a:ext cx="2438400" cy="714375"/>
          </a:xfrm>
          <a:prstGeom prst="rect">
            <a:avLst/>
          </a:prstGeom>
          <a:solidFill>
            <a:srgbClr val="CCFFFF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latin typeface="Times New Roman" pitchFamily="18" charset="0"/>
              </a:rPr>
              <a:t>Opens Edition 04 in internet Browser in </a:t>
            </a:r>
            <a:r>
              <a:rPr lang="en-GB" sz="1200" u="sng">
                <a:latin typeface="Times New Roman" pitchFamily="18" charset="0"/>
              </a:rPr>
              <a:t>3 frames</a:t>
            </a:r>
            <a:r>
              <a:rPr lang="en-GB" sz="1200">
                <a:latin typeface="Times New Roman" pitchFamily="18" charset="0"/>
              </a:rPr>
              <a:t> to facilitate browsing on a </a:t>
            </a:r>
            <a:r>
              <a:rPr lang="en-GB" sz="1200" b="1">
                <a:latin typeface="Times New Roman" pitchFamily="18" charset="0"/>
              </a:rPr>
              <a:t>SCREEN.</a:t>
            </a:r>
            <a:r>
              <a:rPr lang="en-US" b="1">
                <a:latin typeface="FuturaA Bk BT" pitchFamily="34" charset="0"/>
              </a:rPr>
              <a:t> </a:t>
            </a:r>
            <a:endParaRPr lang="en-GB" b="1">
              <a:latin typeface="FuturaA Bk BT" pitchFamily="34" charset="0"/>
            </a:endParaRPr>
          </a:p>
        </p:txBody>
      </p:sp>
      <p:sp>
        <p:nvSpPr>
          <p:cNvPr id="29720" name="Text Box 17"/>
          <p:cNvSpPr txBox="1">
            <a:spLocks noChangeArrowheads="1"/>
          </p:cNvSpPr>
          <p:nvPr/>
        </p:nvSpPr>
        <p:spPr bwMode="auto">
          <a:xfrm>
            <a:off x="3352800" y="4495800"/>
            <a:ext cx="487363" cy="287338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latin typeface="Times New Roman" pitchFamily="18" charset="0"/>
              </a:rPr>
              <a:t>Title</a:t>
            </a:r>
          </a:p>
        </p:txBody>
      </p:sp>
      <p:sp>
        <p:nvSpPr>
          <p:cNvPr id="29721" name="Line 33"/>
          <p:cNvSpPr>
            <a:spLocks noChangeShapeType="1"/>
          </p:cNvSpPr>
          <p:nvPr/>
        </p:nvSpPr>
        <p:spPr bwMode="auto">
          <a:xfrm flipV="1">
            <a:off x="3581400" y="4191000"/>
            <a:ext cx="0" cy="304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722" name="Text Box 4"/>
          <p:cNvSpPr txBox="1">
            <a:spLocks noChangeArrowheads="1"/>
          </p:cNvSpPr>
          <p:nvPr/>
        </p:nvSpPr>
        <p:spPr bwMode="auto">
          <a:xfrm>
            <a:off x="1752600" y="2438400"/>
            <a:ext cx="2320925" cy="1017588"/>
          </a:xfrm>
          <a:prstGeom prst="rect">
            <a:avLst/>
          </a:prstGeom>
          <a:solidFill>
            <a:srgbClr val="CCFFFF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latin typeface="Times New Roman" pitchFamily="18" charset="0"/>
              </a:rPr>
              <a:t>Opens Edition 04 in internet Browser in 1 frame window.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latin typeface="Times New Roman" pitchFamily="18" charset="0"/>
              </a:rPr>
              <a:t>It contains the complete doc : Contents, References, Glossary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200">
                <a:latin typeface="Times New Roman" pitchFamily="18" charset="0"/>
              </a:rPr>
              <a:t>To be used to PRINT document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2871788"/>
          </a:xfrm>
        </p:spPr>
        <p:txBody>
          <a:bodyPr/>
          <a:lstStyle/>
          <a:p>
            <a:r>
              <a:rPr lang="en-GB" sz="1300" smtClean="0"/>
              <a:t>HTML documents are formatted </a:t>
            </a:r>
            <a:r>
              <a:rPr lang="en-GB" sz="1300" u="sng" smtClean="0"/>
              <a:t>dynamically</a:t>
            </a:r>
            <a:r>
              <a:rPr lang="en-GB" sz="1300" smtClean="0"/>
              <a:t> from the HTML source</a:t>
            </a:r>
            <a:endParaRPr lang="en-GB" sz="1300" b="1" smtClean="0"/>
          </a:p>
          <a:p>
            <a:pPr lvl="1">
              <a:buFont typeface="Wingdings" pitchFamily="2" charset="2"/>
              <a:buNone/>
            </a:pPr>
            <a:r>
              <a:rPr lang="en-GB" sz="1400" smtClean="0"/>
              <a:t>Following is </a:t>
            </a:r>
            <a:r>
              <a:rPr lang="en-GB" sz="1400" u="sng" smtClean="0"/>
              <a:t>automatically</a:t>
            </a:r>
            <a:r>
              <a:rPr lang="en-GB" sz="1400" smtClean="0"/>
              <a:t> generated at display time (after doc is checked in WebLib)</a:t>
            </a:r>
          </a:p>
          <a:p>
            <a:pPr lvl="2"/>
            <a:r>
              <a:rPr lang="en-GB" sz="1400" smtClean="0"/>
              <a:t>Document Header (same look and feel)</a:t>
            </a:r>
          </a:p>
          <a:p>
            <a:pPr lvl="2"/>
            <a:r>
              <a:rPr lang="en-GB" sz="1400" smtClean="0"/>
              <a:t>Table of Contents (chapter numbering and contents list)</a:t>
            </a:r>
          </a:p>
          <a:p>
            <a:pPr lvl="2"/>
            <a:r>
              <a:rPr lang="en-GB" sz="1400" smtClean="0"/>
              <a:t>Hyperlinks to documents with CINS-number (e.g. 3EQ-00344-AAAA-QMAAA) </a:t>
            </a:r>
          </a:p>
          <a:p>
            <a:pPr lvl="2"/>
            <a:r>
              <a:rPr lang="en-GB" sz="1400" smtClean="0"/>
              <a:t>A section “References” to the CINS-numbered documents</a:t>
            </a:r>
          </a:p>
          <a:p>
            <a:pPr lvl="2"/>
            <a:r>
              <a:rPr lang="en-GB" sz="1400" smtClean="0"/>
              <a:t>A Glossary of abbreviations and hyperlinks to their descriptions</a:t>
            </a:r>
          </a:p>
          <a:p>
            <a:pPr lvl="2"/>
            <a:r>
              <a:rPr lang="en-GB" sz="1400" smtClean="0"/>
              <a:t>Hyperlinks to DDTS tickets and CHARTS forms</a:t>
            </a:r>
          </a:p>
          <a:p>
            <a:pPr>
              <a:buSzPct val="200000"/>
              <a:buFont typeface="Monotype Sorts" pitchFamily="2" charset="2"/>
              <a:buChar char="*"/>
            </a:pPr>
            <a:r>
              <a:rPr lang="en-GB" sz="1300" smtClean="0"/>
              <a:t> The source of the HTML document is different from the browser display</a:t>
            </a:r>
          </a:p>
          <a:p>
            <a:pPr lvl="2"/>
            <a:endParaRPr lang="en-US" smtClean="0"/>
          </a:p>
        </p:txBody>
      </p:sp>
      <p:sp>
        <p:nvSpPr>
          <p:cNvPr id="3072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Author : writing HTML documents</a:t>
            </a:r>
          </a:p>
        </p:txBody>
      </p:sp>
      <p:graphicFrame>
        <p:nvGraphicFramePr>
          <p:cNvPr id="30722" name="Object 0"/>
          <p:cNvGraphicFramePr>
            <a:graphicFrameLocks noChangeAspect="1"/>
          </p:cNvGraphicFramePr>
          <p:nvPr/>
        </p:nvGraphicFramePr>
        <p:xfrm>
          <a:off x="152400" y="3810000"/>
          <a:ext cx="4495800" cy="1728788"/>
        </p:xfrm>
        <a:graphic>
          <a:graphicData uri="http://schemas.openxmlformats.org/presentationml/2006/ole">
            <p:oleObj spid="_x0000_s30722" name="Bitmap Image" r:id="rId3" imgW="6647619" imgH="2762636" progId="Paint.Picture">
              <p:embed/>
            </p:oleObj>
          </a:graphicData>
        </a:graphic>
      </p:graphicFrame>
      <p:graphicFrame>
        <p:nvGraphicFramePr>
          <p:cNvPr id="30723" name="Object 1"/>
          <p:cNvGraphicFramePr>
            <a:graphicFrameLocks noChangeAspect="1"/>
          </p:cNvGraphicFramePr>
          <p:nvPr/>
        </p:nvGraphicFramePr>
        <p:xfrm>
          <a:off x="3352800" y="4191000"/>
          <a:ext cx="4495800" cy="2192338"/>
        </p:xfrm>
        <a:graphic>
          <a:graphicData uri="http://schemas.openxmlformats.org/presentationml/2006/ole">
            <p:oleObj spid="_x0000_s30723" name="Bitmap Image" r:id="rId4" imgW="6249272" imgH="3048426" progId="Paint.Picture">
              <p:embed/>
            </p:oleObj>
          </a:graphicData>
        </a:graphic>
      </p:graphicFrame>
      <p:sp>
        <p:nvSpPr>
          <p:cNvPr id="30726" name="AutoShape 5"/>
          <p:cNvSpPr>
            <a:spLocks noChangeArrowheads="1"/>
          </p:cNvSpPr>
          <p:nvPr/>
        </p:nvSpPr>
        <p:spPr bwMode="auto">
          <a:xfrm rot="1612689">
            <a:off x="2473325" y="4791075"/>
            <a:ext cx="1524000" cy="779463"/>
          </a:xfrm>
          <a:prstGeom prst="curvedDownArrow">
            <a:avLst>
              <a:gd name="adj1" fmla="val 11405"/>
              <a:gd name="adj2" fmla="val 51541"/>
              <a:gd name="adj3" fmla="val 30421"/>
            </a:avLst>
          </a:prstGeom>
          <a:solidFill>
            <a:schemeClr val="accent1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Oval 8"/>
          <p:cNvSpPr>
            <a:spLocks noChangeArrowheads="1"/>
          </p:cNvSpPr>
          <p:nvPr/>
        </p:nvSpPr>
        <p:spPr bwMode="auto">
          <a:xfrm>
            <a:off x="6324600" y="3733800"/>
            <a:ext cx="2532063" cy="1092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 b="1">
                <a:latin typeface="Times New Roman" pitchFamily="18" charset="0"/>
              </a:rPr>
              <a:t>No</a:t>
            </a:r>
            <a:r>
              <a:rPr lang="en-GB" sz="1800">
                <a:latin typeface="Times New Roman" pitchFamily="18" charset="0"/>
              </a:rPr>
              <a:t>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>
                <a:latin typeface="Times New Roman" pitchFamily="18" charset="0"/>
              </a:rPr>
              <a:t>References, Glossary,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>
                <a:latin typeface="Times New Roman" pitchFamily="18" charset="0"/>
              </a:rPr>
              <a:t>TOC, figures</a:t>
            </a:r>
          </a:p>
        </p:txBody>
      </p:sp>
      <p:sp>
        <p:nvSpPr>
          <p:cNvPr id="30728" name="Oval 4"/>
          <p:cNvSpPr>
            <a:spLocks noChangeArrowheads="1"/>
          </p:cNvSpPr>
          <p:nvPr/>
        </p:nvSpPr>
        <p:spPr bwMode="auto">
          <a:xfrm>
            <a:off x="5562600" y="5410200"/>
            <a:ext cx="2532063" cy="1092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>
                <a:latin typeface="Times New Roman" pitchFamily="18" charset="0"/>
              </a:rPr>
              <a:t>Source text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>
                <a:latin typeface="Times New Roman" pitchFamily="18" charset="0"/>
              </a:rPr>
              <a:t>as entered by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800">
                <a:latin typeface="Times New Roman" pitchFamily="18" charset="0"/>
              </a:rPr>
              <a:t>the author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Author : writing HTML documents - </a:t>
            </a:r>
            <a:r>
              <a:rPr lang="en-GB" sz="1200" smtClean="0"/>
              <a:t>What NOT to do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425" y="1219200"/>
            <a:ext cx="8791575" cy="4622800"/>
          </a:xfrm>
        </p:spPr>
        <p:txBody>
          <a:bodyPr/>
          <a:lstStyle/>
          <a:p>
            <a:pPr>
              <a:lnSpc>
                <a:spcPct val="80000"/>
              </a:lnSpc>
              <a:buFont typeface="Futura Md BT" pitchFamily="34" charset="0"/>
              <a:buNone/>
            </a:pPr>
            <a:r>
              <a:rPr lang="en-GB" sz="1300" smtClean="0"/>
              <a:t>What NOT to do</a:t>
            </a:r>
          </a:p>
          <a:p>
            <a:pPr lvl="1">
              <a:lnSpc>
                <a:spcPct val="80000"/>
              </a:lnSpc>
            </a:pPr>
            <a:r>
              <a:rPr lang="en-GB" sz="1400" smtClean="0"/>
              <a:t>Do NOT create explicit hyperlinks to documents with a CINS Number. </a:t>
            </a:r>
          </a:p>
          <a:p>
            <a:pPr lvl="2">
              <a:lnSpc>
                <a:spcPct val="80000"/>
              </a:lnSpc>
            </a:pPr>
            <a:r>
              <a:rPr lang="en-GB" sz="1400" smtClean="0"/>
              <a:t>Each document number (e.g. 8AB-86000-0002-ASAAA) gets automatically a hyperlink to that document. </a:t>
            </a:r>
          </a:p>
          <a:p>
            <a:pPr lvl="1">
              <a:lnSpc>
                <a:spcPct val="80000"/>
              </a:lnSpc>
            </a:pPr>
            <a:r>
              <a:rPr lang="en-GB" sz="1400" smtClean="0"/>
              <a:t>Do NOT number your sections explicitly. Section number are added automatically.</a:t>
            </a:r>
          </a:p>
          <a:p>
            <a:pPr lvl="1">
              <a:lnSpc>
                <a:spcPct val="80000"/>
              </a:lnSpc>
            </a:pPr>
            <a:r>
              <a:rPr lang="en-GB" sz="1400" smtClean="0"/>
              <a:t>Do NOT create a "Table of Contents". It is generated automatically based on the HTML headers. </a:t>
            </a:r>
          </a:p>
          <a:p>
            <a:pPr lvl="1">
              <a:lnSpc>
                <a:spcPct val="80000"/>
              </a:lnSpc>
            </a:pPr>
            <a:r>
              <a:rPr lang="en-GB" sz="1400" smtClean="0"/>
              <a:t>Do NOT create a "References" section for documents in the Web Library. It is generated automatically.</a:t>
            </a:r>
          </a:p>
          <a:p>
            <a:pPr lvl="1">
              <a:lnSpc>
                <a:spcPct val="80000"/>
              </a:lnSpc>
            </a:pPr>
            <a:r>
              <a:rPr lang="en-GB" sz="1400" smtClean="0"/>
              <a:t>Do NOT create a "Glossary" section. It is generated automatically. </a:t>
            </a:r>
          </a:p>
          <a:p>
            <a:pPr lvl="1">
              <a:lnSpc>
                <a:spcPct val="80000"/>
              </a:lnSpc>
            </a:pPr>
            <a:r>
              <a:rPr lang="en-GB" sz="1400" smtClean="0"/>
              <a:t>Do NOT create a Header section with author, date and copyright notice. </a:t>
            </a:r>
          </a:p>
          <a:p>
            <a:pPr lvl="3">
              <a:lnSpc>
                <a:spcPct val="80000"/>
              </a:lnSpc>
            </a:pPr>
            <a:r>
              <a:rPr lang="en-GB" sz="1200" smtClean="0"/>
              <a:t>It is deducted from the document attributes.</a:t>
            </a:r>
          </a:p>
          <a:p>
            <a:pPr lvl="1">
              <a:lnSpc>
                <a:spcPct val="80000"/>
              </a:lnSpc>
            </a:pPr>
            <a:r>
              <a:rPr lang="en-GB" sz="1400" smtClean="0"/>
              <a:t>If you update an existing document, do NOT start from the default view, use the check-out function  or start from from the “Source”. </a:t>
            </a:r>
          </a:p>
          <a:p>
            <a:pPr lvl="1">
              <a:lnSpc>
                <a:spcPct val="80000"/>
              </a:lnSpc>
            </a:pPr>
            <a:r>
              <a:rPr lang="en-GB" sz="1400" smtClean="0"/>
              <a:t>You don’t need to create a "History" section. There is a history available in the Web Library.</a:t>
            </a:r>
          </a:p>
          <a:p>
            <a:pPr>
              <a:lnSpc>
                <a:spcPct val="80000"/>
              </a:lnSpc>
              <a:buFont typeface="Futura Md BT" pitchFamily="34" charset="0"/>
              <a:buNone/>
            </a:pPr>
            <a:r>
              <a:rPr lang="en-GB" sz="1300" smtClean="0"/>
              <a:t>Next slides show the source HTML document and how it looks in the browser.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91013" y="1600200"/>
            <a:ext cx="4711700" cy="4816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288" y="1600200"/>
            <a:ext cx="4084637" cy="4800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318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55000" cy="760413"/>
          </a:xfrm>
        </p:spPr>
        <p:txBody>
          <a:bodyPr/>
          <a:lstStyle/>
          <a:p>
            <a:r>
              <a:rPr lang="en-GB" smtClean="0"/>
              <a:t>Author : writing HTML documents</a:t>
            </a:r>
          </a:p>
        </p:txBody>
      </p:sp>
      <p:sp>
        <p:nvSpPr>
          <p:cNvPr id="93189" name="Line 5"/>
          <p:cNvSpPr>
            <a:spLocks noChangeShapeType="1"/>
          </p:cNvSpPr>
          <p:nvPr/>
        </p:nvSpPr>
        <p:spPr bwMode="auto">
          <a:xfrm>
            <a:off x="1687513" y="3352800"/>
            <a:ext cx="2603500" cy="914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3190" name="Line 6"/>
          <p:cNvSpPr>
            <a:spLocks noChangeShapeType="1"/>
          </p:cNvSpPr>
          <p:nvPr/>
        </p:nvSpPr>
        <p:spPr bwMode="auto">
          <a:xfrm>
            <a:off x="1898650" y="4953000"/>
            <a:ext cx="3587750" cy="762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3191" name="Line 7"/>
          <p:cNvSpPr>
            <a:spLocks noChangeShapeType="1"/>
          </p:cNvSpPr>
          <p:nvPr/>
        </p:nvSpPr>
        <p:spPr bwMode="auto">
          <a:xfrm>
            <a:off x="1970088" y="4114800"/>
            <a:ext cx="2320925" cy="762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3192" name="Oval 8"/>
          <p:cNvSpPr>
            <a:spLocks noChangeArrowheads="1"/>
          </p:cNvSpPr>
          <p:nvPr/>
        </p:nvSpPr>
        <p:spPr bwMode="auto">
          <a:xfrm>
            <a:off x="352425" y="1600200"/>
            <a:ext cx="1687513" cy="609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>
                <a:latin typeface="Times New Roman" pitchFamily="18" charset="0"/>
              </a:rPr>
              <a:t>Disregarded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>
                <a:latin typeface="Times New Roman" pitchFamily="18" charset="0"/>
              </a:rPr>
              <a:t>info</a:t>
            </a:r>
          </a:p>
        </p:txBody>
      </p:sp>
      <p:sp>
        <p:nvSpPr>
          <p:cNvPr id="93193" name="Oval 9"/>
          <p:cNvSpPr>
            <a:spLocks noChangeArrowheads="1"/>
          </p:cNvSpPr>
          <p:nvPr/>
        </p:nvSpPr>
        <p:spPr bwMode="auto">
          <a:xfrm>
            <a:off x="2251075" y="2667000"/>
            <a:ext cx="1687513" cy="609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solidFill>
                  <a:srgbClr val="FF0000"/>
                </a:solidFill>
                <a:latin typeface="Times New Roman" pitchFamily="18" charset="0"/>
              </a:rPr>
              <a:t>Start with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solidFill>
                  <a:srgbClr val="FF0000"/>
                </a:solidFill>
                <a:latin typeface="Times New Roman" pitchFamily="18" charset="0"/>
              </a:rPr>
              <a:t>Horizontal Line</a:t>
            </a:r>
          </a:p>
        </p:txBody>
      </p:sp>
      <p:sp>
        <p:nvSpPr>
          <p:cNvPr id="93194" name="Line 10"/>
          <p:cNvSpPr>
            <a:spLocks noChangeShapeType="1"/>
          </p:cNvSpPr>
          <p:nvPr/>
        </p:nvSpPr>
        <p:spPr bwMode="auto">
          <a:xfrm>
            <a:off x="1195388" y="2209800"/>
            <a:ext cx="0" cy="533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3195" name="Text Box 11"/>
          <p:cNvSpPr txBox="1">
            <a:spLocks noChangeArrowheads="1"/>
          </p:cNvSpPr>
          <p:nvPr/>
        </p:nvSpPr>
        <p:spPr bwMode="auto">
          <a:xfrm>
            <a:off x="1828800" y="1143000"/>
            <a:ext cx="95091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Source</a:t>
            </a:r>
          </a:p>
        </p:txBody>
      </p:sp>
      <p:sp>
        <p:nvSpPr>
          <p:cNvPr id="93196" name="Text Box 12"/>
          <p:cNvSpPr txBox="1">
            <a:spLocks noChangeArrowheads="1"/>
          </p:cNvSpPr>
          <p:nvPr/>
        </p:nvSpPr>
        <p:spPr bwMode="auto">
          <a:xfrm>
            <a:off x="5195888" y="1143000"/>
            <a:ext cx="229076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WebLib Browser</a:t>
            </a:r>
          </a:p>
        </p:txBody>
      </p:sp>
      <p:sp>
        <p:nvSpPr>
          <p:cNvPr id="93197" name="Line 13"/>
          <p:cNvSpPr>
            <a:spLocks noChangeShapeType="1"/>
          </p:cNvSpPr>
          <p:nvPr/>
        </p:nvSpPr>
        <p:spPr bwMode="auto">
          <a:xfrm>
            <a:off x="1687513" y="5105400"/>
            <a:ext cx="2954337" cy="762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3198" name="Line 14"/>
          <p:cNvSpPr>
            <a:spLocks noChangeShapeType="1"/>
          </p:cNvSpPr>
          <p:nvPr/>
        </p:nvSpPr>
        <p:spPr bwMode="auto">
          <a:xfrm>
            <a:off x="3305175" y="5029200"/>
            <a:ext cx="3940175" cy="685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3199" name="Oval 15"/>
          <p:cNvSpPr>
            <a:spLocks noChangeArrowheads="1"/>
          </p:cNvSpPr>
          <p:nvPr/>
        </p:nvSpPr>
        <p:spPr bwMode="auto">
          <a:xfrm>
            <a:off x="2601913" y="5105400"/>
            <a:ext cx="1689100" cy="6858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Hyperlinks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(only for CINS nbrs)</a:t>
            </a:r>
          </a:p>
        </p:txBody>
      </p:sp>
      <p:sp>
        <p:nvSpPr>
          <p:cNvPr id="93200" name="Oval 16"/>
          <p:cNvSpPr>
            <a:spLocks noChangeArrowheads="1"/>
          </p:cNvSpPr>
          <p:nvPr/>
        </p:nvSpPr>
        <p:spPr bwMode="auto">
          <a:xfrm>
            <a:off x="6629400" y="3200400"/>
            <a:ext cx="2233613" cy="11430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>
                <a:latin typeface="Times New Roman" pitchFamily="18" charset="0"/>
              </a:rPr>
              <a:t>Generated Title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>
                <a:latin typeface="Times New Roman" pitchFamily="18" charset="0"/>
              </a:rPr>
              <a:t>(based on author’s input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>
                <a:latin typeface="Times New Roman" pitchFamily="18" charset="0"/>
              </a:rPr>
              <a:t>during check-in)</a:t>
            </a:r>
          </a:p>
        </p:txBody>
      </p:sp>
      <p:sp>
        <p:nvSpPr>
          <p:cNvPr id="93201" name="Oval 17"/>
          <p:cNvSpPr>
            <a:spLocks noChangeArrowheads="1"/>
          </p:cNvSpPr>
          <p:nvPr/>
        </p:nvSpPr>
        <p:spPr bwMode="auto">
          <a:xfrm>
            <a:off x="2320925" y="3886200"/>
            <a:ext cx="1689100" cy="609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Section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Numbering</a:t>
            </a:r>
          </a:p>
        </p:txBody>
      </p:sp>
      <p:sp>
        <p:nvSpPr>
          <p:cNvPr id="93202" name="Line 18"/>
          <p:cNvSpPr>
            <a:spLocks noChangeShapeType="1"/>
          </p:cNvSpPr>
          <p:nvPr/>
        </p:nvSpPr>
        <p:spPr bwMode="auto">
          <a:xfrm flipH="1" flipV="1">
            <a:off x="1752600" y="1981200"/>
            <a:ext cx="838200" cy="762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3" name="Text Box 13"/>
          <p:cNvSpPr txBox="1">
            <a:spLocks noChangeArrowheads="1"/>
          </p:cNvSpPr>
          <p:nvPr/>
        </p:nvSpPr>
        <p:spPr bwMode="auto">
          <a:xfrm>
            <a:off x="228600" y="5181600"/>
            <a:ext cx="4495800" cy="838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fr-BE">
                <a:latin typeface="Arial Narrow" pitchFamily="34" charset="0"/>
              </a:rPr>
              <a:t>Released docs have priority over IP1, IP2, PD or PD+.</a:t>
            </a:r>
          </a:p>
          <a:p>
            <a:pPr algn="l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fr-BE">
                <a:latin typeface="Arial Narrow" pitchFamily="34" charset="0"/>
              </a:rPr>
              <a:t>Add –LA after doc number to include latest proposal instead. (e.g. I8AB-86000-0001-ADAAA-LA )</a:t>
            </a:r>
            <a:endParaRPr lang="en-GB">
              <a:latin typeface="Arial Narrow" pitchFamily="34" charset="0"/>
            </a:endParaRPr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Author : writing HTML documents</a:t>
            </a:r>
          </a:p>
        </p:txBody>
      </p:sp>
      <p:pic>
        <p:nvPicPr>
          <p:cNvPr id="942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524000"/>
            <a:ext cx="4110038" cy="46577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4213" name="Text Box 4"/>
          <p:cNvSpPr txBox="1">
            <a:spLocks noChangeArrowheads="1"/>
          </p:cNvSpPr>
          <p:nvPr/>
        </p:nvSpPr>
        <p:spPr bwMode="auto">
          <a:xfrm>
            <a:off x="1789113" y="1143000"/>
            <a:ext cx="1030287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Source</a:t>
            </a:r>
          </a:p>
        </p:txBody>
      </p:sp>
      <p:sp>
        <p:nvSpPr>
          <p:cNvPr id="94214" name="Text Box 5"/>
          <p:cNvSpPr txBox="1">
            <a:spLocks noChangeArrowheads="1"/>
          </p:cNvSpPr>
          <p:nvPr/>
        </p:nvSpPr>
        <p:spPr bwMode="auto">
          <a:xfrm>
            <a:off x="5184775" y="1143000"/>
            <a:ext cx="22907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WebLib Browser</a:t>
            </a:r>
          </a:p>
        </p:txBody>
      </p:sp>
      <p:pic>
        <p:nvPicPr>
          <p:cNvPr id="94215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057400"/>
            <a:ext cx="4291013" cy="3105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4216" name="Line 7"/>
          <p:cNvSpPr>
            <a:spLocks noChangeShapeType="1"/>
          </p:cNvSpPr>
          <p:nvPr/>
        </p:nvSpPr>
        <p:spPr bwMode="auto">
          <a:xfrm>
            <a:off x="1524000" y="2667000"/>
            <a:ext cx="3540125" cy="609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4217" name="Oval 8"/>
          <p:cNvSpPr>
            <a:spLocks noChangeArrowheads="1"/>
          </p:cNvSpPr>
          <p:nvPr/>
        </p:nvSpPr>
        <p:spPr bwMode="auto">
          <a:xfrm>
            <a:off x="2057400" y="1981200"/>
            <a:ext cx="2743200" cy="11430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Include Picture (GIF, JPG)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P&lt;number&gt;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without legend below: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G&lt;number&gt;</a:t>
            </a:r>
          </a:p>
        </p:txBody>
      </p:sp>
      <p:sp>
        <p:nvSpPr>
          <p:cNvPr id="94218" name="Line 9"/>
          <p:cNvSpPr>
            <a:spLocks noChangeShapeType="1"/>
          </p:cNvSpPr>
          <p:nvPr/>
        </p:nvSpPr>
        <p:spPr bwMode="auto">
          <a:xfrm>
            <a:off x="1524000" y="4114800"/>
            <a:ext cx="3429000" cy="1600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4219" name="Oval 10"/>
          <p:cNvSpPr>
            <a:spLocks noChangeArrowheads="1"/>
          </p:cNvSpPr>
          <p:nvPr/>
        </p:nvSpPr>
        <p:spPr bwMode="auto">
          <a:xfrm>
            <a:off x="1828800" y="3962400"/>
            <a:ext cx="2590800" cy="10668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Include file (html)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I&lt;number&gt;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without legend below: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M&lt;number&gt;</a:t>
            </a:r>
          </a:p>
        </p:txBody>
      </p:sp>
      <p:sp>
        <p:nvSpPr>
          <p:cNvPr id="94220" name="Text Box 11"/>
          <p:cNvSpPr txBox="1">
            <a:spLocks noChangeArrowheads="1"/>
          </p:cNvSpPr>
          <p:nvPr/>
        </p:nvSpPr>
        <p:spPr bwMode="auto">
          <a:xfrm>
            <a:off x="457200" y="1447800"/>
            <a:ext cx="2849563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>
                <a:latin typeface="FuturaA Bk BT" pitchFamily="34" charset="0"/>
              </a:rPr>
              <a:t>The pictures and include files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>
                <a:latin typeface="FuturaA Bk BT" pitchFamily="34" charset="0"/>
              </a:rPr>
              <a:t>must be checked-in in WebLib</a:t>
            </a:r>
            <a:endParaRPr lang="en-GB" b="1">
              <a:latin typeface="FuturaA Bk B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Rationale (3)</a:t>
            </a:r>
            <a:endParaRPr lang="en-GB" smtClean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175" y="1471613"/>
            <a:ext cx="8316913" cy="3965575"/>
          </a:xfrm>
        </p:spPr>
        <p:txBody>
          <a:bodyPr/>
          <a:lstStyle/>
          <a:p>
            <a:pPr lvl="1"/>
            <a:r>
              <a:rPr lang="nl-BE" smtClean="0"/>
              <a:t>Short learning curve to start using WebLib</a:t>
            </a:r>
          </a:p>
          <a:p>
            <a:pPr lvl="1"/>
            <a:r>
              <a:rPr lang="en-GB" smtClean="0"/>
              <a:t>Disaster protection</a:t>
            </a:r>
          </a:p>
          <a:p>
            <a:pPr lvl="1"/>
            <a:r>
              <a:rPr lang="en-GB" smtClean="0"/>
              <a:t>Weblib provides link to CINS Document Portal allowing search for documents across archives</a:t>
            </a:r>
          </a:p>
          <a:p>
            <a:pPr lvl="1"/>
            <a:r>
              <a:rPr lang="en-GB" smtClean="0"/>
              <a:t>WebLib is integrated with Alcatel-Lucent CINS PDM-system</a:t>
            </a:r>
          </a:p>
          <a:p>
            <a:pPr lvl="1"/>
            <a:r>
              <a:rPr lang="en-GB" smtClean="0"/>
              <a:t>WebLib is part of corporate CTO document management framework</a:t>
            </a:r>
          </a:p>
          <a:p>
            <a:pPr lvl="1"/>
            <a:r>
              <a:rPr lang="en-GB" smtClean="0"/>
              <a:t>Weblib has a read-security mechanism with security classes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0863" y="1752600"/>
            <a:ext cx="4502150" cy="4619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0988" y="1752600"/>
            <a:ext cx="3938587" cy="3714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952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Author : writing HTML documents</a:t>
            </a:r>
          </a:p>
        </p:txBody>
      </p:sp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1828800" y="1143000"/>
            <a:ext cx="95091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Source</a:t>
            </a:r>
          </a:p>
        </p:txBody>
      </p:sp>
      <p:sp>
        <p:nvSpPr>
          <p:cNvPr id="95238" name="Text Box 6"/>
          <p:cNvSpPr txBox="1">
            <a:spLocks noChangeArrowheads="1"/>
          </p:cNvSpPr>
          <p:nvPr/>
        </p:nvSpPr>
        <p:spPr bwMode="auto">
          <a:xfrm>
            <a:off x="5184775" y="1143000"/>
            <a:ext cx="22907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WebLib Browser</a:t>
            </a:r>
          </a:p>
        </p:txBody>
      </p:sp>
      <p:sp>
        <p:nvSpPr>
          <p:cNvPr id="95239" name="Line 7"/>
          <p:cNvSpPr>
            <a:spLocks noChangeShapeType="1"/>
          </p:cNvSpPr>
          <p:nvPr/>
        </p:nvSpPr>
        <p:spPr bwMode="auto">
          <a:xfrm>
            <a:off x="1476375" y="4419600"/>
            <a:ext cx="3376613" cy="152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240" name="Oval 8"/>
          <p:cNvSpPr>
            <a:spLocks noChangeArrowheads="1"/>
          </p:cNvSpPr>
          <p:nvPr/>
        </p:nvSpPr>
        <p:spPr bwMode="auto">
          <a:xfrm>
            <a:off x="2181225" y="4572000"/>
            <a:ext cx="1687513" cy="609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Table of Contents</a:t>
            </a:r>
          </a:p>
        </p:txBody>
      </p:sp>
      <p:sp>
        <p:nvSpPr>
          <p:cNvPr id="95241" name="Oval 9"/>
          <p:cNvSpPr>
            <a:spLocks noChangeArrowheads="1"/>
          </p:cNvSpPr>
          <p:nvPr/>
        </p:nvSpPr>
        <p:spPr bwMode="auto">
          <a:xfrm>
            <a:off x="5416550" y="1981200"/>
            <a:ext cx="1687513" cy="609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List of  resolved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References + Status</a:t>
            </a:r>
          </a:p>
        </p:txBody>
      </p:sp>
      <p:sp>
        <p:nvSpPr>
          <p:cNvPr id="95242" name="Line 10"/>
          <p:cNvSpPr>
            <a:spLocks noChangeShapeType="1"/>
          </p:cNvSpPr>
          <p:nvPr/>
        </p:nvSpPr>
        <p:spPr bwMode="auto">
          <a:xfrm>
            <a:off x="3657600" y="2209800"/>
            <a:ext cx="773113" cy="2057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243" name="Line 11"/>
          <p:cNvSpPr>
            <a:spLocks noChangeShapeType="1"/>
          </p:cNvSpPr>
          <p:nvPr/>
        </p:nvSpPr>
        <p:spPr bwMode="auto">
          <a:xfrm flipV="1">
            <a:off x="2601913" y="2971800"/>
            <a:ext cx="5205412" cy="838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5244" name="Oval 12"/>
          <p:cNvSpPr>
            <a:spLocks noChangeArrowheads="1"/>
          </p:cNvSpPr>
          <p:nvPr/>
        </p:nvSpPr>
        <p:spPr bwMode="auto">
          <a:xfrm>
            <a:off x="2390775" y="3200400"/>
            <a:ext cx="1689100" cy="609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Baseline ref.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 b="1" u="sng">
                <a:latin typeface="Times New Roman" pitchFamily="18" charset="0"/>
              </a:rPr>
              <a:t>Ed 10</a:t>
            </a:r>
            <a:endParaRPr lang="en-GB" sz="1400">
              <a:latin typeface="Times New Roman" pitchFamily="18" charset="0"/>
            </a:endParaRPr>
          </a:p>
        </p:txBody>
      </p:sp>
      <p:sp>
        <p:nvSpPr>
          <p:cNvPr id="95245" name="Oval 13"/>
          <p:cNvSpPr>
            <a:spLocks noChangeArrowheads="1"/>
          </p:cNvSpPr>
          <p:nvPr/>
        </p:nvSpPr>
        <p:spPr bwMode="auto">
          <a:xfrm>
            <a:off x="2601913" y="2286000"/>
            <a:ext cx="1689100" cy="609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latin typeface="Times New Roman" pitchFamily="18" charset="0"/>
              </a:rPr>
              <a:t>Glossary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6643688" cy="531813"/>
          </a:xfrm>
          <a:noFill/>
        </p:spPr>
        <p:txBody>
          <a:bodyPr lIns="90488" tIns="44450" rIns="90488" bIns="44450"/>
          <a:lstStyle/>
          <a:p>
            <a:r>
              <a:rPr lang="en-GB" smtClean="0"/>
              <a:t>Author : writing HTML documents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275" y="1295400"/>
            <a:ext cx="8440738" cy="4800600"/>
          </a:xfrm>
          <a:noFill/>
        </p:spPr>
        <p:txBody>
          <a:bodyPr lIns="90488" tIns="44450" rIns="90488" bIns="44450"/>
          <a:lstStyle/>
          <a:p>
            <a:pPr>
              <a:lnSpc>
                <a:spcPct val="80000"/>
              </a:lnSpc>
            </a:pPr>
            <a:r>
              <a:rPr lang="en-GB" sz="1200" smtClean="0"/>
              <a:t>Figures:</a:t>
            </a:r>
          </a:p>
          <a:p>
            <a:pPr lvl="1">
              <a:lnSpc>
                <a:spcPct val="80000"/>
              </a:lnSpc>
              <a:buSzPct val="50000"/>
            </a:pPr>
            <a:r>
              <a:rPr lang="en-GB" sz="1200" smtClean="0"/>
              <a:t>Each figure must be checked in into the Web Lib separately (e.g. 8AB-86000-0016-XAAAA)</a:t>
            </a:r>
          </a:p>
          <a:p>
            <a:pPr lvl="1">
              <a:lnSpc>
                <a:spcPct val="80000"/>
              </a:lnSpc>
              <a:buSzPct val="50000"/>
            </a:pPr>
            <a:r>
              <a:rPr lang="en-GB" sz="1200" smtClean="0"/>
              <a:t>If multiple figures need to be stored for a document, use the DTI’s XA, XB, ... , XZ</a:t>
            </a:r>
          </a:p>
          <a:p>
            <a:pPr lvl="1">
              <a:lnSpc>
                <a:spcPct val="80000"/>
              </a:lnSpc>
              <a:buSzPct val="50000"/>
            </a:pPr>
            <a:r>
              <a:rPr lang="en-GB" sz="1200" smtClean="0"/>
              <a:t>Syntax to insert the figure: </a:t>
            </a:r>
            <a:r>
              <a:rPr lang="en-GB" sz="1200" b="1" smtClean="0">
                <a:solidFill>
                  <a:srgbClr val="FF6600"/>
                </a:solidFill>
              </a:rPr>
              <a:t>P</a:t>
            </a:r>
            <a:r>
              <a:rPr lang="en-GB" sz="1200" smtClean="0"/>
              <a:t>8AB-86000-0016-XAAAA</a:t>
            </a:r>
          </a:p>
          <a:p>
            <a:pPr lvl="1">
              <a:lnSpc>
                <a:spcPct val="80000"/>
              </a:lnSpc>
              <a:buSzPct val="50000"/>
            </a:pPr>
            <a:r>
              <a:rPr lang="en-GB" sz="1200" smtClean="0"/>
              <a:t>Syntax to insert it without a legend (doc number) below it: </a:t>
            </a:r>
            <a:r>
              <a:rPr lang="en-GB" sz="1200" b="1" smtClean="0">
                <a:solidFill>
                  <a:srgbClr val="FF6600"/>
                </a:solidFill>
              </a:rPr>
              <a:t>G</a:t>
            </a:r>
            <a:r>
              <a:rPr lang="en-GB" sz="1200" smtClean="0"/>
              <a:t>8AB-86000-0016-XAAAA </a:t>
            </a:r>
          </a:p>
          <a:p>
            <a:pPr>
              <a:lnSpc>
                <a:spcPct val="80000"/>
              </a:lnSpc>
            </a:pPr>
            <a:r>
              <a:rPr lang="en-GB" sz="1200" smtClean="0"/>
              <a:t>Include-Files:</a:t>
            </a:r>
          </a:p>
          <a:p>
            <a:pPr lvl="1">
              <a:lnSpc>
                <a:spcPct val="80000"/>
              </a:lnSpc>
              <a:buSzPct val="50000"/>
            </a:pPr>
            <a:r>
              <a:rPr lang="en-GB" sz="1200" smtClean="0"/>
              <a:t>to use the same fragment in several documents (e.g. headers with hyperlinks to homepages etc)</a:t>
            </a:r>
          </a:p>
          <a:p>
            <a:pPr lvl="1">
              <a:lnSpc>
                <a:spcPct val="80000"/>
              </a:lnSpc>
              <a:buSzPct val="50000"/>
            </a:pPr>
            <a:r>
              <a:rPr lang="en-GB" sz="1200" smtClean="0"/>
              <a:t>Store parts of HTML code as separate files (File type: “HTMLi“)</a:t>
            </a:r>
          </a:p>
          <a:p>
            <a:pPr lvl="1">
              <a:lnSpc>
                <a:spcPct val="80000"/>
              </a:lnSpc>
              <a:buSzPct val="50000"/>
            </a:pPr>
            <a:r>
              <a:rPr lang="en-GB" sz="1200" smtClean="0"/>
              <a:t>Syntax to include this fragment into a document:</a:t>
            </a:r>
            <a:r>
              <a:rPr lang="en-GB" sz="1200" smtClean="0">
                <a:solidFill>
                  <a:schemeClr val="folHlink"/>
                </a:solidFill>
              </a:rPr>
              <a:t> </a:t>
            </a:r>
            <a:r>
              <a:rPr lang="en-GB" sz="1200" b="1" smtClean="0">
                <a:solidFill>
                  <a:srgbClr val="33CC33"/>
                </a:solidFill>
              </a:rPr>
              <a:t>I</a:t>
            </a:r>
            <a:r>
              <a:rPr lang="en-GB" sz="1200" smtClean="0"/>
              <a:t>8AB-86000-0001-ADAAA</a:t>
            </a:r>
          </a:p>
          <a:p>
            <a:pPr lvl="1">
              <a:lnSpc>
                <a:spcPct val="80000"/>
              </a:lnSpc>
              <a:buSzPct val="50000"/>
            </a:pPr>
            <a:r>
              <a:rPr lang="en-GB" sz="1200" smtClean="0"/>
              <a:t>Syntax to include it without a legend below it:</a:t>
            </a:r>
            <a:r>
              <a:rPr lang="en-GB" sz="1200" smtClean="0">
                <a:solidFill>
                  <a:schemeClr val="folHlink"/>
                </a:solidFill>
              </a:rPr>
              <a:t> </a:t>
            </a:r>
            <a:r>
              <a:rPr lang="en-GB" sz="1200" b="1" smtClean="0">
                <a:solidFill>
                  <a:srgbClr val="33CC33"/>
                </a:solidFill>
              </a:rPr>
              <a:t>M</a:t>
            </a:r>
            <a:r>
              <a:rPr lang="en-GB" sz="1200" smtClean="0"/>
              <a:t>8AB-86000-0001-ADAAA</a:t>
            </a:r>
          </a:p>
          <a:p>
            <a:pPr lvl="1">
              <a:lnSpc>
                <a:spcPct val="80000"/>
              </a:lnSpc>
              <a:buSzPct val="50000"/>
            </a:pPr>
            <a:r>
              <a:rPr lang="en-GB" sz="1200" smtClean="0"/>
              <a:t>Syntax to include latest proposal into a document:</a:t>
            </a:r>
            <a:r>
              <a:rPr lang="en-GB" sz="1200" smtClean="0">
                <a:solidFill>
                  <a:schemeClr val="folHlink"/>
                </a:solidFill>
              </a:rPr>
              <a:t> </a:t>
            </a:r>
            <a:r>
              <a:rPr lang="en-GB" sz="1200" b="1" smtClean="0">
                <a:solidFill>
                  <a:srgbClr val="33CC33"/>
                </a:solidFill>
              </a:rPr>
              <a:t>I</a:t>
            </a:r>
            <a:r>
              <a:rPr lang="en-GB" sz="1200" smtClean="0"/>
              <a:t>8AB-86000-0001-ADAAA-LA</a:t>
            </a:r>
          </a:p>
          <a:p>
            <a:pPr lvl="1">
              <a:lnSpc>
                <a:spcPct val="80000"/>
              </a:lnSpc>
              <a:buSzPct val="50000"/>
            </a:pPr>
            <a:r>
              <a:rPr lang="en-GB" sz="1200" smtClean="0"/>
              <a:t>Other allowed syntax:</a:t>
            </a:r>
            <a:r>
              <a:rPr lang="en-GB" sz="1200" smtClean="0">
                <a:solidFill>
                  <a:schemeClr val="folHlink"/>
                </a:solidFill>
              </a:rPr>
              <a:t> </a:t>
            </a:r>
            <a:r>
              <a:rPr lang="en-GB" sz="1200" b="1" smtClean="0">
                <a:solidFill>
                  <a:srgbClr val="33CC33"/>
                </a:solidFill>
              </a:rPr>
              <a:t>I</a:t>
            </a:r>
            <a:r>
              <a:rPr lang="en-GB" sz="1200" smtClean="0"/>
              <a:t>8AB-86000-0001-ADAAA-IP1, </a:t>
            </a:r>
            <a:r>
              <a:rPr lang="en-GB" sz="1200" b="1" smtClean="0">
                <a:solidFill>
                  <a:srgbClr val="33CC33"/>
                </a:solidFill>
              </a:rPr>
              <a:t>I</a:t>
            </a:r>
            <a:r>
              <a:rPr lang="en-GB" sz="1200" smtClean="0"/>
              <a:t>8AB-86000-0001-ADAAA-01P03, …</a:t>
            </a:r>
          </a:p>
          <a:p>
            <a:pPr>
              <a:lnSpc>
                <a:spcPct val="80000"/>
              </a:lnSpc>
            </a:pPr>
            <a:r>
              <a:rPr lang="en-GB" sz="1200" smtClean="0"/>
              <a:t>Table of Contents</a:t>
            </a:r>
          </a:p>
          <a:p>
            <a:pPr lvl="1">
              <a:lnSpc>
                <a:spcPct val="80000"/>
              </a:lnSpc>
              <a:buSzPct val="50000"/>
            </a:pPr>
            <a:r>
              <a:rPr lang="en-GB" sz="1200" smtClean="0"/>
              <a:t>Is generated automatically and appended at the end. Numbering of headlines is done automatically.</a:t>
            </a:r>
          </a:p>
          <a:p>
            <a:pPr lvl="1">
              <a:lnSpc>
                <a:spcPct val="80000"/>
              </a:lnSpc>
              <a:buSzPct val="50000"/>
            </a:pPr>
            <a:r>
              <a:rPr lang="en-GB" sz="1200" smtClean="0"/>
              <a:t>Do not add a contents section by your own. Do not number the headings of chapters by your own. Use the paragraph type "heading”.</a:t>
            </a:r>
          </a:p>
          <a:p>
            <a:pPr>
              <a:lnSpc>
                <a:spcPct val="80000"/>
              </a:lnSpc>
              <a:buSzPct val="50000"/>
            </a:pPr>
            <a:endParaRPr lang="en-GB" sz="160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6643688" cy="531813"/>
          </a:xfrm>
          <a:noFill/>
        </p:spPr>
        <p:txBody>
          <a:bodyPr lIns="90488" tIns="44450" rIns="90488" bIns="44450"/>
          <a:lstStyle/>
          <a:p>
            <a:r>
              <a:rPr lang="en-GB" smtClean="0"/>
              <a:t>Author : writing HTML documents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440738" cy="4800600"/>
          </a:xfrm>
          <a:noFill/>
        </p:spPr>
        <p:txBody>
          <a:bodyPr lIns="90488" tIns="44450" rIns="90488" bIns="44450"/>
          <a:lstStyle/>
          <a:p>
            <a:pPr>
              <a:lnSpc>
                <a:spcPts val="1800"/>
              </a:lnSpc>
            </a:pPr>
            <a:r>
              <a:rPr lang="en-GB" sz="1300" smtClean="0"/>
              <a:t>References and Hyperlinks:</a:t>
            </a:r>
          </a:p>
          <a:p>
            <a:pPr lvl="1">
              <a:lnSpc>
                <a:spcPts val="1800"/>
              </a:lnSpc>
              <a:buSzPct val="50000"/>
            </a:pPr>
            <a:r>
              <a:rPr lang="en-GB" sz="1400" smtClean="0"/>
              <a:t>The referenced documents section is generated automatically and appended at the end.  </a:t>
            </a:r>
          </a:p>
          <a:p>
            <a:pPr lvl="1">
              <a:lnSpc>
                <a:spcPts val="1800"/>
              </a:lnSpc>
              <a:buSzPct val="50000"/>
            </a:pPr>
            <a:r>
              <a:rPr lang="en-GB" sz="1400" smtClean="0"/>
              <a:t>All ALU coded document-numbers are </a:t>
            </a:r>
            <a:r>
              <a:rPr lang="en-GB" sz="1400" u="sng" smtClean="0"/>
              <a:t>automatically</a:t>
            </a:r>
            <a:r>
              <a:rPr lang="en-GB" sz="1400" smtClean="0"/>
              <a:t> changed to hyperlinks to the document in the Web Library. Please note that linking to related libraries has been switched of for performance reasons. </a:t>
            </a:r>
          </a:p>
          <a:p>
            <a:pPr lvl="1">
              <a:lnSpc>
                <a:spcPts val="1800"/>
              </a:lnSpc>
              <a:buSzPct val="50000"/>
            </a:pPr>
            <a:r>
              <a:rPr lang="en-GB" sz="1400" smtClean="0"/>
              <a:t>Use the syntax for document-numbers as: [3EQ-00104-AAAA-ASZZA] -&gt; Is converted to an hyperlink to show </a:t>
            </a:r>
            <a:r>
              <a:rPr lang="en-GB" sz="1400" u="sng" smtClean="0"/>
              <a:t>Reader Info page</a:t>
            </a:r>
            <a:endParaRPr lang="en-GB" sz="1400" smtClean="0"/>
          </a:p>
          <a:p>
            <a:pPr lvl="1">
              <a:lnSpc>
                <a:spcPts val="1800"/>
              </a:lnSpc>
              <a:buSzPct val="50000"/>
            </a:pPr>
            <a:r>
              <a:rPr lang="en-GB" sz="1400" smtClean="0"/>
              <a:t>Use “.” as wildcard to get a list of documents: [8AB-86...-….-ASAAA]  -&gt; Is converted to an hyperlink with a </a:t>
            </a:r>
            <a:r>
              <a:rPr lang="en-GB" sz="1400" u="sng" smtClean="0"/>
              <a:t>QUERY</a:t>
            </a:r>
            <a:r>
              <a:rPr lang="en-GB" sz="1400" smtClean="0"/>
              <a:t> </a:t>
            </a:r>
          </a:p>
          <a:p>
            <a:pPr lvl="1">
              <a:lnSpc>
                <a:spcPts val="1800"/>
              </a:lnSpc>
              <a:buSzPct val="50000"/>
            </a:pPr>
            <a:r>
              <a:rPr lang="en-GB" sz="1400" smtClean="0"/>
              <a:t>Hyperlinks to documents without ALU-document-numbers or which are not stored in the Web Library must be added </a:t>
            </a:r>
            <a:r>
              <a:rPr lang="en-GB" sz="1400" u="sng" smtClean="0"/>
              <a:t>manually</a:t>
            </a:r>
            <a:r>
              <a:rPr lang="en-GB" sz="1400" smtClean="0"/>
              <a:t>.</a:t>
            </a:r>
          </a:p>
          <a:p>
            <a:pPr lvl="1">
              <a:lnSpc>
                <a:spcPts val="1800"/>
              </a:lnSpc>
              <a:buSzPct val="50000"/>
            </a:pPr>
            <a:r>
              <a:rPr lang="en-GB" sz="1400" smtClean="0"/>
              <a:t>References inside the document itself (e.g. to another chapter) have to be made by placing an "anchor" </a:t>
            </a:r>
            <a:r>
              <a:rPr lang="en-GB" sz="1400" u="sng" smtClean="0"/>
              <a:t>(# target</a:t>
            </a:r>
            <a:r>
              <a:rPr lang="en-GB" sz="1400" smtClean="0"/>
              <a:t>) and making a hyperlink to it.</a:t>
            </a:r>
          </a:p>
          <a:p>
            <a:pPr>
              <a:lnSpc>
                <a:spcPts val="1800"/>
              </a:lnSpc>
              <a:buSzPct val="50000"/>
            </a:pPr>
            <a:r>
              <a:rPr lang="en-GB" sz="1300" smtClean="0"/>
              <a:t>Glossary</a:t>
            </a:r>
          </a:p>
          <a:p>
            <a:pPr lvl="1">
              <a:lnSpc>
                <a:spcPts val="1800"/>
              </a:lnSpc>
              <a:buSzPct val="50000"/>
            </a:pPr>
            <a:r>
              <a:rPr lang="en-GB" sz="1400" smtClean="0"/>
              <a:t>you can put abbreviations and acronyms between </a:t>
            </a:r>
            <a:r>
              <a:rPr lang="en-GB" sz="1400" smtClean="0">
                <a:solidFill>
                  <a:srgbClr val="CC3300"/>
                </a:solidFill>
              </a:rPr>
              <a:t>{}</a:t>
            </a:r>
            <a:r>
              <a:rPr lang="en-GB" sz="1400" smtClean="0"/>
              <a:t>. They will show up in the document’s glossary section together with their definition from the glossary.</a:t>
            </a:r>
          </a:p>
          <a:p>
            <a:pPr lvl="1">
              <a:lnSpc>
                <a:spcPts val="1800"/>
              </a:lnSpc>
              <a:buSzPct val="50000"/>
            </a:pPr>
            <a:r>
              <a:rPr lang="en-GB" sz="1400" smtClean="0"/>
              <a:t>You can add/update items to the glossary via http://ct.web.alcatel-lucent.com/glossary/</a:t>
            </a:r>
          </a:p>
          <a:p>
            <a:pPr>
              <a:lnSpc>
                <a:spcPts val="1800"/>
              </a:lnSpc>
              <a:buSzPct val="50000"/>
            </a:pPr>
            <a:endParaRPr lang="en-GB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404225" cy="758825"/>
          </a:xfrm>
        </p:spPr>
        <p:txBody>
          <a:bodyPr/>
          <a:lstStyle/>
          <a:p>
            <a:r>
              <a:rPr lang="en-GB" sz="1600" smtClean="0"/>
              <a:t>Web Library - Document Security (1)</a:t>
            </a:r>
            <a:endParaRPr lang="en-GB" smtClean="0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31900"/>
            <a:ext cx="8405813" cy="4648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sz="1600" smtClean="0"/>
              <a:t>Restricted access to a document can be defined.</a:t>
            </a:r>
          </a:p>
          <a:p>
            <a:pPr>
              <a:lnSpc>
                <a:spcPct val="80000"/>
              </a:lnSpc>
            </a:pPr>
            <a:r>
              <a:rPr lang="en-GB" sz="1600" smtClean="0"/>
              <a:t>Done via CINS and/or Weblib.</a:t>
            </a:r>
          </a:p>
          <a:p>
            <a:pPr>
              <a:lnSpc>
                <a:spcPct val="80000"/>
              </a:lnSpc>
            </a:pPr>
            <a:r>
              <a:rPr lang="en-GB" sz="1600" smtClean="0"/>
              <a:t>Restricted access can be set per subgroup of documents :</a:t>
            </a:r>
          </a:p>
          <a:p>
            <a:pPr lvl="1">
              <a:lnSpc>
                <a:spcPct val="80000"/>
              </a:lnSpc>
            </a:pPr>
            <a:r>
              <a:rPr lang="en-GB" sz="1600" smtClean="0"/>
              <a:t>Per </a:t>
            </a:r>
            <a:r>
              <a:rPr lang="en-GB" sz="1600" b="1" smtClean="0"/>
              <a:t>Category</a:t>
            </a:r>
            <a:r>
              <a:rPr lang="en-GB" sz="1600" smtClean="0"/>
              <a:t> of documents within a product line (</a:t>
            </a:r>
            <a:r>
              <a:rPr lang="en-GB" sz="1600" b="1" smtClean="0"/>
              <a:t>system</a:t>
            </a:r>
            <a:r>
              <a:rPr lang="en-GB" sz="1600" smtClean="0"/>
              <a:t>) : </a:t>
            </a:r>
          </a:p>
          <a:p>
            <a:pPr lvl="2">
              <a:lnSpc>
                <a:spcPct val="80000"/>
              </a:lnSpc>
            </a:pPr>
            <a:r>
              <a:rPr lang="en-GB" sz="1400" smtClean="0"/>
              <a:t>E.g. documents of </a:t>
            </a:r>
            <a:r>
              <a:rPr lang="en-GB" sz="1400" b="1" smtClean="0"/>
              <a:t>category</a:t>
            </a:r>
            <a:r>
              <a:rPr lang="en-GB" sz="1400" smtClean="0"/>
              <a:t> HW-HDS for </a:t>
            </a:r>
            <a:r>
              <a:rPr lang="en-GB" sz="1400" b="1" smtClean="0"/>
              <a:t>system</a:t>
            </a:r>
            <a:r>
              <a:rPr lang="en-GB" sz="1400" smtClean="0"/>
              <a:t> XNTIUM</a:t>
            </a:r>
          </a:p>
          <a:p>
            <a:pPr lvl="1">
              <a:lnSpc>
                <a:spcPct val="80000"/>
              </a:lnSpc>
            </a:pPr>
            <a:r>
              <a:rPr lang="en-GB" sz="1600" smtClean="0"/>
              <a:t>Per </a:t>
            </a:r>
            <a:r>
              <a:rPr lang="en-GB" sz="1600" b="1" smtClean="0"/>
              <a:t>Document Type</a:t>
            </a:r>
            <a:r>
              <a:rPr lang="en-GB" sz="1600" smtClean="0"/>
              <a:t> :</a:t>
            </a:r>
          </a:p>
          <a:p>
            <a:pPr lvl="2">
              <a:lnSpc>
                <a:spcPct val="80000"/>
              </a:lnSpc>
            </a:pPr>
            <a:r>
              <a:rPr lang="en-GB" sz="1400" smtClean="0"/>
              <a:t>E.g. documents of </a:t>
            </a:r>
            <a:r>
              <a:rPr lang="en-GB" sz="1400" b="1" smtClean="0"/>
              <a:t>category</a:t>
            </a:r>
            <a:r>
              <a:rPr lang="en-GB" sz="1400" smtClean="0"/>
              <a:t> HW-HDS for </a:t>
            </a:r>
            <a:r>
              <a:rPr lang="en-GB" sz="1400" b="1" smtClean="0"/>
              <a:t>system</a:t>
            </a:r>
            <a:r>
              <a:rPr lang="en-GB" sz="1400" smtClean="0"/>
              <a:t> XNTIUM of </a:t>
            </a:r>
            <a:r>
              <a:rPr lang="en-GB" sz="1400" b="1" smtClean="0"/>
              <a:t>type</a:t>
            </a:r>
            <a:r>
              <a:rPr lang="en-GB" sz="1400" smtClean="0"/>
              <a:t> PE</a:t>
            </a:r>
          </a:p>
          <a:p>
            <a:pPr lvl="1">
              <a:lnSpc>
                <a:spcPct val="80000"/>
              </a:lnSpc>
            </a:pPr>
            <a:r>
              <a:rPr lang="en-GB" sz="1600" smtClean="0"/>
              <a:t>Per document range (</a:t>
            </a:r>
            <a:r>
              <a:rPr lang="en-GB" sz="1600" b="1" smtClean="0"/>
              <a:t>register number</a:t>
            </a:r>
            <a:r>
              <a:rPr lang="en-GB" sz="1600" smtClean="0"/>
              <a:t>) :</a:t>
            </a:r>
          </a:p>
          <a:p>
            <a:pPr lvl="2">
              <a:lnSpc>
                <a:spcPct val="80000"/>
              </a:lnSpc>
            </a:pPr>
            <a:r>
              <a:rPr lang="en-GB" sz="1400" smtClean="0"/>
              <a:t>E.g. documents range 3AF 00001</a:t>
            </a:r>
          </a:p>
          <a:p>
            <a:pPr lvl="1">
              <a:lnSpc>
                <a:spcPct val="80000"/>
              </a:lnSpc>
            </a:pPr>
            <a:r>
              <a:rPr lang="en-GB" sz="1600" smtClean="0"/>
              <a:t>Per individual </a:t>
            </a:r>
            <a:r>
              <a:rPr lang="en-GB" sz="1600" b="1" smtClean="0"/>
              <a:t>Document</a:t>
            </a:r>
          </a:p>
          <a:p>
            <a:pPr lvl="1">
              <a:lnSpc>
                <a:spcPct val="80000"/>
              </a:lnSpc>
            </a:pPr>
            <a:r>
              <a:rPr lang="en-GB" sz="1600" smtClean="0"/>
              <a:t>Per</a:t>
            </a:r>
            <a:r>
              <a:rPr lang="en-GB" sz="1600" b="1" smtClean="0"/>
              <a:t> Document Group</a:t>
            </a:r>
          </a:p>
          <a:p>
            <a:pPr>
              <a:lnSpc>
                <a:spcPct val="80000"/>
              </a:lnSpc>
            </a:pPr>
            <a:r>
              <a:rPr lang="en-GB" sz="1600" smtClean="0"/>
              <a:t>Creating a list of people with access to a subgroup of documents :</a:t>
            </a:r>
          </a:p>
          <a:p>
            <a:pPr lvl="1">
              <a:lnSpc>
                <a:spcPct val="80000"/>
              </a:lnSpc>
            </a:pPr>
            <a:r>
              <a:rPr lang="en-GB" sz="1600" smtClean="0"/>
              <a:t>A Security Class is to be created :</a:t>
            </a:r>
          </a:p>
          <a:p>
            <a:pPr lvl="2">
              <a:lnSpc>
                <a:spcPct val="80000"/>
              </a:lnSpc>
            </a:pPr>
            <a:r>
              <a:rPr lang="en-GB" sz="1400" smtClean="0"/>
              <a:t>Please </a:t>
            </a:r>
            <a:r>
              <a:rPr lang="en-GB" sz="1400" b="1" smtClean="0"/>
              <a:t>create a ticket</a:t>
            </a:r>
            <a:r>
              <a:rPr lang="en-GB" sz="1400" smtClean="0"/>
              <a:t> (see at bottom of weblib homepage)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55000" cy="760413"/>
          </a:xfrm>
        </p:spPr>
        <p:txBody>
          <a:bodyPr/>
          <a:lstStyle/>
          <a:p>
            <a:r>
              <a:rPr lang="en-GB" sz="1600" smtClean="0"/>
              <a:t>Web Library - Document Security (2)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181100"/>
            <a:ext cx="8229600" cy="1331913"/>
          </a:xfrm>
        </p:spPr>
        <p:txBody>
          <a:bodyPr/>
          <a:lstStyle/>
          <a:p>
            <a:r>
              <a:rPr lang="en-GB" smtClean="0"/>
              <a:t>Overview of existing Document Security can be found via CINS</a:t>
            </a:r>
          </a:p>
        </p:txBody>
      </p:sp>
      <p:sp>
        <p:nvSpPr>
          <p:cNvPr id="31751" name="Rectangle 11"/>
          <p:cNvSpPr>
            <a:spLocks noChangeArrowheads="1"/>
          </p:cNvSpPr>
          <p:nvPr/>
        </p:nvSpPr>
        <p:spPr bwMode="auto">
          <a:xfrm>
            <a:off x="6629400" y="2438400"/>
            <a:ext cx="1447800" cy="304800"/>
          </a:xfrm>
          <a:prstGeom prst="rect">
            <a:avLst/>
          </a:prstGeom>
          <a:solidFill>
            <a:schemeClr val="bg1"/>
          </a:solidFill>
          <a:ln w="12700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400">
                <a:solidFill>
                  <a:srgbClr val="4C4C98"/>
                </a:solidFill>
                <a:latin typeface="FuturaA Bk BT" pitchFamily="34" charset="0"/>
              </a:rPr>
              <a:t>CINS homepage</a:t>
            </a:r>
            <a:endParaRPr lang="en-GB" b="1">
              <a:solidFill>
                <a:srgbClr val="4C4C98"/>
              </a:solidFill>
              <a:latin typeface="FuturaA Bk BT" pitchFamily="34" charset="0"/>
            </a:endParaRPr>
          </a:p>
        </p:txBody>
      </p:sp>
      <p:sp>
        <p:nvSpPr>
          <p:cNvPr id="31752" name="Rectangle 13"/>
          <p:cNvSpPr>
            <a:spLocks noChangeArrowheads="1"/>
          </p:cNvSpPr>
          <p:nvPr/>
        </p:nvSpPr>
        <p:spPr bwMode="auto">
          <a:xfrm>
            <a:off x="304800" y="5257800"/>
            <a:ext cx="1752600" cy="609600"/>
          </a:xfrm>
          <a:prstGeom prst="rect">
            <a:avLst/>
          </a:prstGeom>
          <a:solidFill>
            <a:schemeClr val="bg1"/>
          </a:solidFill>
          <a:ln w="12700">
            <a:solidFill>
              <a:srgbClr val="CC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>
                <a:solidFill>
                  <a:srgbClr val="4C4C98"/>
                </a:solidFill>
                <a:latin typeface="FuturaA Bk BT" pitchFamily="34" charset="0"/>
              </a:rPr>
              <a:t>Click on ‘General Info’ and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>
                <a:solidFill>
                  <a:srgbClr val="4C4C98"/>
                </a:solidFill>
                <a:latin typeface="FuturaA Bk BT" pitchFamily="34" charset="0"/>
              </a:rPr>
              <a:t>then on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1000">
                <a:solidFill>
                  <a:srgbClr val="4C4C98"/>
                </a:solidFill>
                <a:latin typeface="FuturaA Bk BT" pitchFamily="34" charset="0"/>
              </a:rPr>
              <a:t>‘Document Security classes’</a:t>
            </a:r>
            <a:endParaRPr lang="en-GB" sz="1200" b="1">
              <a:solidFill>
                <a:srgbClr val="4C4C98"/>
              </a:solidFill>
              <a:latin typeface="FuturaA Bk BT" pitchFamily="34" charset="0"/>
            </a:endParaRPr>
          </a:p>
        </p:txBody>
      </p:sp>
      <p:graphicFrame>
        <p:nvGraphicFramePr>
          <p:cNvPr id="31746" name="Object 18"/>
          <p:cNvGraphicFramePr>
            <a:graphicFrameLocks noChangeAspect="1"/>
          </p:cNvGraphicFramePr>
          <p:nvPr/>
        </p:nvGraphicFramePr>
        <p:xfrm>
          <a:off x="304800" y="1905000"/>
          <a:ext cx="5757863" cy="3173413"/>
        </p:xfrm>
        <a:graphic>
          <a:graphicData uri="http://schemas.openxmlformats.org/presentationml/2006/ole">
            <p:oleObj spid="_x0000_s31746" name="Bitmap Image" r:id="rId3" imgW="7706801" imgH="4247619" progId="Paint.Picture">
              <p:embed/>
            </p:oleObj>
          </a:graphicData>
        </a:graphic>
      </p:graphicFrame>
      <p:graphicFrame>
        <p:nvGraphicFramePr>
          <p:cNvPr id="31747" name="Object 17"/>
          <p:cNvGraphicFramePr>
            <a:graphicFrameLocks noChangeAspect="1"/>
          </p:cNvGraphicFramePr>
          <p:nvPr/>
        </p:nvGraphicFramePr>
        <p:xfrm>
          <a:off x="2209800" y="3581400"/>
          <a:ext cx="3641725" cy="2401888"/>
        </p:xfrm>
        <a:graphic>
          <a:graphicData uri="http://schemas.openxmlformats.org/presentationml/2006/ole">
            <p:oleObj spid="_x0000_s31747" name="Bitmap Image" r:id="rId4" imgW="6676190" imgH="3704762" progId="Paint.Picture">
              <p:embed/>
            </p:oleObj>
          </a:graphicData>
        </a:graphic>
      </p:graphicFrame>
      <p:sp>
        <p:nvSpPr>
          <p:cNvPr id="31753" name="Line 12"/>
          <p:cNvSpPr>
            <a:spLocks noChangeShapeType="1"/>
          </p:cNvSpPr>
          <p:nvPr/>
        </p:nvSpPr>
        <p:spPr bwMode="auto">
          <a:xfrm flipH="1">
            <a:off x="6019800" y="2667000"/>
            <a:ext cx="6096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4" name="AutoShape 7"/>
          <p:cNvSpPr>
            <a:spLocks noChangeArrowheads="1"/>
          </p:cNvSpPr>
          <p:nvPr/>
        </p:nvSpPr>
        <p:spPr bwMode="auto">
          <a:xfrm>
            <a:off x="228600" y="4495800"/>
            <a:ext cx="398463" cy="152400"/>
          </a:xfrm>
          <a:prstGeom prst="rightArrow">
            <a:avLst>
              <a:gd name="adj1" fmla="val 50000"/>
              <a:gd name="adj2" fmla="val 65365"/>
            </a:avLst>
          </a:prstGeom>
          <a:solidFill>
            <a:schemeClr val="accent2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5" name="AutoShape 9"/>
          <p:cNvSpPr>
            <a:spLocks noChangeArrowheads="1"/>
          </p:cNvSpPr>
          <p:nvPr/>
        </p:nvSpPr>
        <p:spPr bwMode="auto">
          <a:xfrm>
            <a:off x="1828800" y="4648200"/>
            <a:ext cx="398463" cy="152400"/>
          </a:xfrm>
          <a:prstGeom prst="rightArrow">
            <a:avLst>
              <a:gd name="adj1" fmla="val 50000"/>
              <a:gd name="adj2" fmla="val 65365"/>
            </a:avLst>
          </a:prstGeom>
          <a:solidFill>
            <a:schemeClr val="accent2">
              <a:alpha val="50195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Line 19"/>
          <p:cNvSpPr>
            <a:spLocks noChangeShapeType="1"/>
          </p:cNvSpPr>
          <p:nvPr/>
        </p:nvSpPr>
        <p:spPr bwMode="auto">
          <a:xfrm flipV="1">
            <a:off x="1828800" y="4800600"/>
            <a:ext cx="685800" cy="838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7" name="Line 20"/>
          <p:cNvSpPr>
            <a:spLocks noChangeShapeType="1"/>
          </p:cNvSpPr>
          <p:nvPr/>
        </p:nvSpPr>
        <p:spPr bwMode="auto">
          <a:xfrm flipH="1" flipV="1">
            <a:off x="990600" y="4648200"/>
            <a:ext cx="228600" cy="685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92309" name="AutoShape 21"/>
          <p:cNvSpPr>
            <a:spLocks noChangeArrowheads="1"/>
          </p:cNvSpPr>
          <p:nvPr/>
        </p:nvSpPr>
        <p:spPr bwMode="auto">
          <a:xfrm rot="998167">
            <a:off x="1676400" y="3352800"/>
            <a:ext cx="990600" cy="304800"/>
          </a:xfrm>
          <a:prstGeom prst="curvedDownArrow">
            <a:avLst>
              <a:gd name="adj1" fmla="val 33433"/>
              <a:gd name="adj2" fmla="val 98433"/>
              <a:gd name="adj3" fmla="val 30208"/>
            </a:avLst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aphicFrame>
        <p:nvGraphicFramePr>
          <p:cNvPr id="31748" name="Object 16"/>
          <p:cNvGraphicFramePr>
            <a:graphicFrameLocks noChangeAspect="1"/>
          </p:cNvGraphicFramePr>
          <p:nvPr/>
        </p:nvGraphicFramePr>
        <p:xfrm>
          <a:off x="5715000" y="3733800"/>
          <a:ext cx="2805113" cy="2373313"/>
        </p:xfrm>
        <a:graphic>
          <a:graphicData uri="http://schemas.openxmlformats.org/presentationml/2006/ole">
            <p:oleObj spid="_x0000_s31748" name="Bitmap Image" r:id="rId5" imgW="5152381" imgH="4133333" progId="Paint.Picture">
              <p:embed/>
            </p:oleObj>
          </a:graphicData>
        </a:graphic>
      </p:graphicFrame>
      <p:sp>
        <p:nvSpPr>
          <p:cNvPr id="1292311" name="AutoShape 23"/>
          <p:cNvSpPr>
            <a:spLocks noChangeArrowheads="1"/>
          </p:cNvSpPr>
          <p:nvPr/>
        </p:nvSpPr>
        <p:spPr bwMode="auto">
          <a:xfrm rot="922108">
            <a:off x="5334000" y="3581400"/>
            <a:ext cx="990600" cy="304800"/>
          </a:xfrm>
          <a:prstGeom prst="curvedDownArrow">
            <a:avLst>
              <a:gd name="adj1" fmla="val 33433"/>
              <a:gd name="adj2" fmla="val 98433"/>
              <a:gd name="adj3" fmla="val 30208"/>
            </a:avLst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55000" cy="760413"/>
          </a:xfrm>
        </p:spPr>
        <p:txBody>
          <a:bodyPr/>
          <a:lstStyle/>
          <a:p>
            <a:r>
              <a:rPr lang="en-GB" sz="1600" smtClean="0"/>
              <a:t>Web Library - Document Security (3)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700" y="1181100"/>
            <a:ext cx="8229600" cy="1331913"/>
          </a:xfrm>
        </p:spPr>
        <p:txBody>
          <a:bodyPr/>
          <a:lstStyle/>
          <a:p>
            <a:r>
              <a:rPr lang="en-GB" smtClean="0"/>
              <a:t>Overview of existing Document Groups can be found via Weblib</a:t>
            </a:r>
          </a:p>
        </p:txBody>
      </p:sp>
      <p:pic>
        <p:nvPicPr>
          <p:cNvPr id="99332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24000"/>
            <a:ext cx="5486400" cy="29892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99333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1905000"/>
            <a:ext cx="5257800" cy="301148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99334" name="Line 19"/>
          <p:cNvSpPr>
            <a:spLocks noChangeShapeType="1"/>
          </p:cNvSpPr>
          <p:nvPr/>
        </p:nvSpPr>
        <p:spPr bwMode="auto">
          <a:xfrm flipV="1">
            <a:off x="1143000" y="2057400"/>
            <a:ext cx="38862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pic>
        <p:nvPicPr>
          <p:cNvPr id="99335" name="Picture 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743200"/>
            <a:ext cx="3101975" cy="3505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99336" name="Line 21"/>
          <p:cNvSpPr>
            <a:spLocks noChangeShapeType="1"/>
          </p:cNvSpPr>
          <p:nvPr/>
        </p:nvSpPr>
        <p:spPr bwMode="auto">
          <a:xfrm>
            <a:off x="4648200" y="2514600"/>
            <a:ext cx="28956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0" tIns="0" rIns="0" bIns="0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6643688" cy="531813"/>
          </a:xfrm>
          <a:noFill/>
        </p:spPr>
        <p:txBody>
          <a:bodyPr lIns="90488" tIns="44450" rIns="90488" bIns="44450"/>
          <a:lstStyle/>
          <a:p>
            <a:r>
              <a:rPr lang="en-GB" smtClean="0"/>
              <a:t>Author : Document delivery via mail(1)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440738" cy="4800600"/>
          </a:xfrm>
          <a:noFill/>
        </p:spPr>
        <p:txBody>
          <a:bodyPr lIns="90488" tIns="44450" rIns="90488" bIns="44450"/>
          <a:lstStyle/>
          <a:p>
            <a:pPr>
              <a:lnSpc>
                <a:spcPts val="1800"/>
              </a:lnSpc>
            </a:pPr>
            <a:r>
              <a:rPr lang="en-GB" sz="1500" smtClean="0"/>
              <a:t>How-to deliver an MS-Word document identified 3FZ-12345-AAAA-DSZZA-01P01 and titled “My product specification’ to Weblib:</a:t>
            </a:r>
          </a:p>
          <a:p>
            <a:pPr lvl="1">
              <a:lnSpc>
                <a:spcPts val="1800"/>
              </a:lnSpc>
              <a:buSzPct val="50000"/>
            </a:pPr>
            <a:r>
              <a:rPr lang="en-GB" sz="1600" smtClean="0"/>
              <a:t>Rename the file to </a:t>
            </a:r>
            <a:r>
              <a:rPr lang="en-GB" sz="1500" b="1" smtClean="0"/>
              <a:t>3FZ-12345-AAAA-DSZZA-01P01-My product specification.doc </a:t>
            </a:r>
            <a:endParaRPr lang="en-GB" sz="1500" smtClean="0"/>
          </a:p>
          <a:p>
            <a:pPr lvl="1">
              <a:lnSpc>
                <a:spcPts val="1800"/>
              </a:lnSpc>
              <a:buSzPct val="50000"/>
            </a:pPr>
            <a:r>
              <a:rPr lang="en-GB" sz="1600" smtClean="0"/>
              <a:t>Mail this file to </a:t>
            </a:r>
            <a:r>
              <a:rPr lang="en-GB" sz="1600" b="1" smtClean="0"/>
              <a:t>web.lib@alcatel-lucent.com </a:t>
            </a:r>
            <a:r>
              <a:rPr lang="en-GB" sz="1600" smtClean="0"/>
              <a:t>(or search LIB Web in Outlook)</a:t>
            </a:r>
          </a:p>
          <a:p>
            <a:pPr lvl="1">
              <a:lnSpc>
                <a:spcPts val="1800"/>
              </a:lnSpc>
              <a:buSzPct val="50000"/>
            </a:pPr>
            <a:r>
              <a:rPr lang="en-GB" sz="1600" smtClean="0"/>
              <a:t>Read the reply mail with the success/fail message. It can take up to 10 minutes for the reply-mail to arrive.</a:t>
            </a:r>
          </a:p>
          <a:p>
            <a:pPr lvl="1">
              <a:lnSpc>
                <a:spcPts val="1800"/>
              </a:lnSpc>
              <a:buSzPct val="50000"/>
              <a:buFont typeface="Wingdings" pitchFamily="2" charset="2"/>
              <a:buNone/>
            </a:pPr>
            <a:r>
              <a:rPr lang="en-GB" sz="1600" smtClean="0"/>
              <a:t>Remarks:</a:t>
            </a:r>
          </a:p>
          <a:p>
            <a:pPr lvl="1">
              <a:lnSpc>
                <a:spcPts val="1800"/>
              </a:lnSpc>
              <a:buSzPct val="50000"/>
            </a:pPr>
            <a:r>
              <a:rPr lang="en-GB" sz="1600" smtClean="0"/>
              <a:t>You can deliver several documents with 1 mail.</a:t>
            </a:r>
          </a:p>
          <a:p>
            <a:pPr lvl="1">
              <a:lnSpc>
                <a:spcPts val="1800"/>
              </a:lnSpc>
              <a:buSzPct val="50000"/>
            </a:pPr>
            <a:r>
              <a:rPr lang="en-GB" sz="1600" smtClean="0"/>
              <a:t>Size of documents is limited to the size of attachments you can send via e-mail.</a:t>
            </a:r>
          </a:p>
          <a:p>
            <a:pPr lvl="1">
              <a:lnSpc>
                <a:spcPts val="1800"/>
              </a:lnSpc>
              <a:buSzPct val="50000"/>
            </a:pPr>
            <a:r>
              <a:rPr lang="en-GB" sz="1600" smtClean="0"/>
              <a:t>Status becomes IP.</a:t>
            </a:r>
          </a:p>
          <a:p>
            <a:pPr lvl="1">
              <a:lnSpc>
                <a:spcPts val="1800"/>
              </a:lnSpc>
              <a:buSzPct val="50000"/>
            </a:pPr>
            <a:r>
              <a:rPr lang="en-GB" sz="1600" smtClean="0"/>
              <a:t>All checks done via interactive delivery apply.</a:t>
            </a:r>
          </a:p>
          <a:p>
            <a:pPr>
              <a:lnSpc>
                <a:spcPts val="1800"/>
              </a:lnSpc>
              <a:buSzPct val="50000"/>
            </a:pPr>
            <a:endParaRPr lang="en-GB" sz="200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6643688" cy="531813"/>
          </a:xfrm>
          <a:noFill/>
        </p:spPr>
        <p:txBody>
          <a:bodyPr lIns="90488" tIns="44450" rIns="90488" bIns="44450"/>
          <a:lstStyle/>
          <a:p>
            <a:r>
              <a:rPr lang="en-GB" smtClean="0"/>
              <a:t>Author : Document delivery via mail(2)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14400"/>
            <a:ext cx="8915400" cy="4800600"/>
          </a:xfrm>
          <a:noFill/>
        </p:spPr>
        <p:txBody>
          <a:bodyPr lIns="90488" tIns="44450" rIns="90488" bIns="44450"/>
          <a:lstStyle/>
          <a:p>
            <a:pPr marL="342900" indent="-342900">
              <a:lnSpc>
                <a:spcPts val="1800"/>
              </a:lnSpc>
            </a:pPr>
            <a:r>
              <a:rPr lang="en-GB" sz="1500" smtClean="0"/>
              <a:t>There are 2 other ways to deliver a document via mail. In both cases you just mail one or more attachments to weblib. The 2 ways are:</a:t>
            </a:r>
          </a:p>
          <a:p>
            <a:pPr marL="714375" lvl="2" indent="-304800">
              <a:lnSpc>
                <a:spcPts val="1800"/>
              </a:lnSpc>
              <a:buFont typeface="Wingdings" pitchFamily="2" charset="2"/>
              <a:buNone/>
            </a:pPr>
            <a:r>
              <a:rPr lang="en-GB" sz="1300" b="1" smtClean="0"/>
              <a:t>1) nothing special in the “subject”:</a:t>
            </a:r>
          </a:p>
          <a:p>
            <a:pPr marL="714375" lvl="2" indent="-304800">
              <a:lnSpc>
                <a:spcPts val="1800"/>
              </a:lnSpc>
              <a:buClr>
                <a:schemeClr val="tx1"/>
              </a:buClr>
              <a:buFontTx/>
              <a:buChar char="•"/>
            </a:pPr>
            <a:r>
              <a:rPr lang="en-GB" sz="1300" smtClean="0"/>
              <a:t>Weblib will detect you userid and look-up you personal ANV number (e.g.: 8DM-12345).</a:t>
            </a:r>
          </a:p>
          <a:p>
            <a:pPr marL="714375" lvl="2" indent="-304800">
              <a:lnSpc>
                <a:spcPts val="1800"/>
              </a:lnSpc>
              <a:buClr>
                <a:schemeClr val="tx1"/>
              </a:buClr>
              <a:buFontTx/>
              <a:buChar char="•"/>
            </a:pPr>
            <a:r>
              <a:rPr lang="en-GB" sz="1300" smtClean="0"/>
              <a:t>It will find the next unused variant starting with “ZZZZ” and give it docype UAZZA.</a:t>
            </a:r>
          </a:p>
          <a:p>
            <a:pPr marL="714375" lvl="2" indent="-304800">
              <a:lnSpc>
                <a:spcPts val="1800"/>
              </a:lnSpc>
              <a:buClr>
                <a:schemeClr val="tx1"/>
              </a:buClr>
              <a:buFontTx/>
              <a:buChar char="•"/>
            </a:pPr>
            <a:r>
              <a:rPr lang="en-GB" sz="1300" smtClean="0"/>
              <a:t>E.g. sending 2 attachments, say “my first.doc” and “my second.doc” would result in documents </a:t>
            </a:r>
          </a:p>
          <a:p>
            <a:pPr marL="1604963" lvl="3" indent="-266700">
              <a:lnSpc>
                <a:spcPts val="1800"/>
              </a:lnSpc>
              <a:buFontTx/>
              <a:buChar char="•"/>
            </a:pPr>
            <a:r>
              <a:rPr lang="en-GB" sz="1100" smtClean="0"/>
              <a:t>8DM-12345-ZZZZ-UAZZA-01 with title “my first” and </a:t>
            </a:r>
          </a:p>
          <a:p>
            <a:pPr marL="1604963" lvl="3" indent="-266700">
              <a:lnSpc>
                <a:spcPts val="1800"/>
              </a:lnSpc>
              <a:buFontTx/>
              <a:buChar char="•"/>
            </a:pPr>
            <a:r>
              <a:rPr lang="en-GB" sz="1100" smtClean="0"/>
              <a:t>8DM-12345-ZZZY-UAZZA-01 with title “my second”</a:t>
            </a:r>
          </a:p>
          <a:p>
            <a:pPr marL="714375" lvl="2" indent="-304800">
              <a:lnSpc>
                <a:spcPts val="1800"/>
              </a:lnSpc>
              <a:buClr>
                <a:schemeClr val="tx1"/>
              </a:buClr>
              <a:buFontTx/>
              <a:buNone/>
            </a:pPr>
            <a:r>
              <a:rPr lang="en-GB" sz="1300" smtClean="0"/>
              <a:t>2</a:t>
            </a:r>
            <a:r>
              <a:rPr lang="en-GB" sz="1300" b="1" smtClean="0"/>
              <a:t>) A glossary item in the subject</a:t>
            </a:r>
            <a:r>
              <a:rPr lang="en-GB" sz="1300" smtClean="0"/>
              <a:t> with curly brackets, e.g.: {test1}. Weblib check the glossary (weblib -&gt; related applications -&gt; glossary) and pick-up the related number. Depending on this related number 2 things can happen:</a:t>
            </a:r>
          </a:p>
          <a:p>
            <a:pPr marL="714375" lvl="2" indent="-304800">
              <a:lnSpc>
                <a:spcPts val="1800"/>
              </a:lnSpc>
              <a:buClr>
                <a:schemeClr val="tx1"/>
              </a:buClr>
              <a:buFontTx/>
              <a:buAutoNum type="arabicPeriod"/>
            </a:pPr>
            <a:r>
              <a:rPr lang="en-GB" sz="1300" smtClean="0"/>
              <a:t>The related number has the format: nxx-12345 (a register number). In this case weblib will start to number the attachements starting 0001 and use doctype UAZZA. So the two attachments mailed with {test1} in the subject of the mail would be numbered 8DM-00001-0001-UAZZA and 8DM-00001-0002-UAZZA since Glossary item “test1” has related number 8DM-00001.</a:t>
            </a:r>
          </a:p>
          <a:p>
            <a:pPr marL="714375" lvl="2" indent="-304800">
              <a:lnSpc>
                <a:spcPts val="1800"/>
              </a:lnSpc>
              <a:buClr>
                <a:schemeClr val="tx1"/>
              </a:buClr>
              <a:buFontTx/>
              <a:buAutoNum type="arabicPeriod"/>
            </a:pPr>
            <a:r>
              <a:rPr lang="en-GB" sz="1300" smtClean="0"/>
              <a:t>The related number has the format: nxx-12345-vvvv (a partnumber). In this case weblib will start to number the attachements with doctypes, starting with UAZZA. So the two attachments mailed with {test2} in the subject of the mail would be numbered 8DM-00001-AAAA-UAZZA and 8DM-00001-AAAA-UBZZA, since Glossary item “test2” has related number 8DM-00001-AAAA</a:t>
            </a:r>
          </a:p>
          <a:p>
            <a:pPr marL="714375" lvl="2" indent="-304800">
              <a:lnSpc>
                <a:spcPts val="1800"/>
              </a:lnSpc>
              <a:buClr>
                <a:schemeClr val="tx1"/>
              </a:buClr>
              <a:buFontTx/>
              <a:buAutoNum type="arabicPeriod"/>
            </a:pPr>
            <a:endParaRPr lang="en-GB" sz="1300" smtClean="0"/>
          </a:p>
          <a:p>
            <a:pPr marL="714375" lvl="2" indent="-304800">
              <a:lnSpc>
                <a:spcPts val="1800"/>
              </a:lnSpc>
              <a:buClr>
                <a:schemeClr val="tx1"/>
              </a:buClr>
              <a:buFontTx/>
              <a:buChar char="•"/>
            </a:pPr>
            <a:endParaRPr lang="en-GB" sz="1300" smtClean="0"/>
          </a:p>
          <a:p>
            <a:pPr marL="342900" indent="-342900">
              <a:lnSpc>
                <a:spcPts val="1800"/>
              </a:lnSpc>
              <a:buSzPct val="50000"/>
            </a:pPr>
            <a:endParaRPr lang="en-GB" sz="200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6643688" cy="531813"/>
          </a:xfrm>
          <a:noFill/>
        </p:spPr>
        <p:txBody>
          <a:bodyPr lIns="90488" tIns="44450" rIns="90488" bIns="44450"/>
          <a:lstStyle/>
          <a:p>
            <a:r>
              <a:rPr lang="en-GB" smtClean="0"/>
              <a:t>Administrator : Bulk transfer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440738" cy="4800600"/>
          </a:xfrm>
          <a:noFill/>
        </p:spPr>
        <p:txBody>
          <a:bodyPr lIns="90488" tIns="44450" rIns="90488" bIns="44450"/>
          <a:lstStyle/>
          <a:p>
            <a:pPr>
              <a:lnSpc>
                <a:spcPts val="1800"/>
              </a:lnSpc>
            </a:pPr>
            <a:r>
              <a:rPr lang="en-GB" sz="1300" smtClean="0"/>
              <a:t>You can bulk-transfer documents to an remote ftp-destination by:</a:t>
            </a:r>
          </a:p>
          <a:p>
            <a:pPr>
              <a:lnSpc>
                <a:spcPts val="1800"/>
              </a:lnSpc>
            </a:pPr>
            <a:r>
              <a:rPr lang="en-GB" sz="1300" smtClean="0"/>
              <a:t>1) creating a baseline containing the documents and their edition.</a:t>
            </a:r>
          </a:p>
          <a:p>
            <a:pPr>
              <a:lnSpc>
                <a:spcPts val="1800"/>
              </a:lnSpc>
            </a:pPr>
            <a:r>
              <a:rPr lang="en-GB" sz="1300" smtClean="0"/>
              <a:t>2) triggering and monitoring the result of the transfer.</a:t>
            </a:r>
          </a:p>
          <a:p>
            <a:pPr>
              <a:lnSpc>
                <a:spcPts val="1800"/>
              </a:lnSpc>
              <a:buFont typeface="Futura Md BT" pitchFamily="34" charset="0"/>
              <a:buNone/>
            </a:pPr>
            <a:r>
              <a:rPr lang="en-GB" sz="1400" smtClean="0"/>
              <a:t>Note: this action requires administration access and is not normally done by normal users.</a:t>
            </a:r>
          </a:p>
          <a:p>
            <a:pPr>
              <a:lnSpc>
                <a:spcPts val="1800"/>
              </a:lnSpc>
              <a:buFont typeface="Futura Md BT" pitchFamily="34" charset="0"/>
              <a:buNone/>
            </a:pPr>
            <a:r>
              <a:rPr lang="en-GB" sz="1400" smtClean="0"/>
              <a:t>The procedure is described in </a:t>
            </a:r>
            <a:r>
              <a:rPr lang="en-GB" sz="1400" smtClean="0">
                <a:hlinkClick r:id="rId3"/>
              </a:rPr>
              <a:t>3FQ-40195-AAAA-PCZZA</a:t>
            </a:r>
            <a:r>
              <a:rPr lang="en-GB" sz="1400" smtClean="0"/>
              <a:t> .</a:t>
            </a:r>
          </a:p>
          <a:p>
            <a:pPr>
              <a:lnSpc>
                <a:spcPts val="1800"/>
              </a:lnSpc>
              <a:buSzPct val="50000"/>
            </a:pPr>
            <a:endParaRPr lang="en-GB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6643688" cy="531813"/>
          </a:xfrm>
          <a:noFill/>
        </p:spPr>
        <p:txBody>
          <a:bodyPr lIns="90488" tIns="44450" rIns="90488" bIns="44450"/>
          <a:lstStyle/>
          <a:p>
            <a:r>
              <a:rPr lang="en-GB" smtClean="0"/>
              <a:t>Author: PDF as view format	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440738" cy="4800600"/>
          </a:xfrm>
          <a:noFill/>
        </p:spPr>
        <p:txBody>
          <a:bodyPr lIns="90488" tIns="44450" rIns="90488" bIns="44450"/>
          <a:lstStyle/>
          <a:p>
            <a:pPr>
              <a:lnSpc>
                <a:spcPts val="1800"/>
              </a:lnSpc>
            </a:pPr>
            <a:r>
              <a:rPr lang="en-GB" sz="1300" smtClean="0"/>
              <a:t>The default view format for doc (MS-Word) files is pdf, where doc is then regarded as source format. </a:t>
            </a:r>
          </a:p>
          <a:p>
            <a:pPr>
              <a:lnSpc>
                <a:spcPts val="1800"/>
              </a:lnSpc>
            </a:pPr>
            <a:r>
              <a:rPr lang="en-GB" sz="1300" smtClean="0"/>
              <a:t>For many other formats (ppt, …) there is also a pdf version generated. If you want to make this the default view format:</a:t>
            </a:r>
          </a:p>
          <a:p>
            <a:pPr>
              <a:lnSpc>
                <a:spcPts val="1800"/>
              </a:lnSpc>
            </a:pPr>
            <a:r>
              <a:rPr lang="en-GB" sz="1300" smtClean="0"/>
              <a:t>1) check that the pdf is available: maintenance -&gt; advance actions </a:t>
            </a:r>
            <a:r>
              <a:rPr lang="en-GB" sz="1300" smtClean="0">
                <a:sym typeface="Wingdings" pitchFamily="2" charset="2"/>
              </a:rPr>
              <a:t> </a:t>
            </a:r>
            <a:r>
              <a:rPr lang="en-GB" sz="1300" smtClean="0"/>
              <a:t>index</a:t>
            </a:r>
          </a:p>
          <a:p>
            <a:pPr>
              <a:lnSpc>
                <a:spcPts val="1800"/>
              </a:lnSpc>
            </a:pPr>
            <a:r>
              <a:rPr lang="en-GB" sz="1300" smtClean="0"/>
              <a:t>2) make the default view version pdf: maintenance -&gt; change view format to pdf</a:t>
            </a:r>
          </a:p>
          <a:p>
            <a:pPr>
              <a:lnSpc>
                <a:spcPts val="1800"/>
              </a:lnSpc>
              <a:buSzPct val="50000"/>
            </a:pPr>
            <a:endParaRPr lang="en-GB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050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nl-BE" smtClean="0"/>
              <a:t>Document management concepts</a:t>
            </a:r>
            <a:endParaRPr lang="en-GB" smtClean="0"/>
          </a:p>
        </p:txBody>
      </p:sp>
      <p:sp>
        <p:nvSpPr>
          <p:cNvPr id="53251" name="Rectangle 2051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6470650" cy="609600"/>
          </a:xfrm>
          <a:noFill/>
        </p:spPr>
        <p:txBody>
          <a:bodyPr lIns="90488" tIns="44450" rIns="90488" bIns="44450"/>
          <a:lstStyle/>
          <a:p>
            <a:r>
              <a:rPr lang="en-US" smtClean="0"/>
              <a:t>Weblib as FAQ register</a:t>
            </a:r>
            <a:r>
              <a:rPr lang="en-GB" sz="2000" smtClean="0"/>
              <a:t> </a:t>
            </a:r>
            <a:br>
              <a:rPr lang="en-GB" sz="2000" smtClean="0"/>
            </a:br>
            <a:r>
              <a:rPr lang="en-GB" smtClean="0"/>
              <a:t>comments can be classified as FAQ</a:t>
            </a:r>
          </a:p>
        </p:txBody>
      </p:sp>
      <p:sp>
        <p:nvSpPr>
          <p:cNvPr id="32774" name="Text Box 3"/>
          <p:cNvSpPr txBox="1">
            <a:spLocks noChangeArrowheads="1"/>
          </p:cNvSpPr>
          <p:nvPr/>
        </p:nvSpPr>
        <p:spPr bwMode="auto">
          <a:xfrm>
            <a:off x="403225" y="5486400"/>
            <a:ext cx="3282950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Times New Roman" pitchFamily="18" charset="0"/>
              </a:rPr>
              <a:t>Allows you to classify a comment as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Times New Roman" pitchFamily="18" charset="0"/>
              </a:rPr>
              <a:t>Frequent Asked Question</a:t>
            </a:r>
          </a:p>
        </p:txBody>
      </p:sp>
      <p:graphicFrame>
        <p:nvGraphicFramePr>
          <p:cNvPr id="32770" name="Object 4"/>
          <p:cNvGraphicFramePr>
            <a:graphicFrameLocks noChangeAspect="1"/>
          </p:cNvGraphicFramePr>
          <p:nvPr/>
        </p:nvGraphicFramePr>
        <p:xfrm>
          <a:off x="0" y="1066800"/>
          <a:ext cx="4598988" cy="3684588"/>
        </p:xfrm>
        <a:graphic>
          <a:graphicData uri="http://schemas.openxmlformats.org/presentationml/2006/ole">
            <p:oleObj spid="_x0000_s32770" name="Bitmap Image" r:id="rId4" imgW="6609524" imgH="5296639" progId="Paint.Picture">
              <p:embed/>
            </p:oleObj>
          </a:graphicData>
        </a:graphic>
      </p:graphicFrame>
      <p:graphicFrame>
        <p:nvGraphicFramePr>
          <p:cNvPr id="32771" name="Object 5"/>
          <p:cNvGraphicFramePr>
            <a:graphicFrameLocks noChangeAspect="1"/>
          </p:cNvGraphicFramePr>
          <p:nvPr/>
        </p:nvGraphicFramePr>
        <p:xfrm>
          <a:off x="1752600" y="914400"/>
          <a:ext cx="7038975" cy="2297113"/>
        </p:xfrm>
        <a:graphic>
          <a:graphicData uri="http://schemas.openxmlformats.org/presentationml/2006/ole">
            <p:oleObj spid="_x0000_s32771" name="Bitmap Image" r:id="rId5" imgW="7676190" imgH="2505425" progId="Paint.Picture">
              <p:embed/>
            </p:oleObj>
          </a:graphicData>
        </a:graphic>
      </p:graphicFrame>
      <p:graphicFrame>
        <p:nvGraphicFramePr>
          <p:cNvPr id="32772" name="Object 6"/>
          <p:cNvGraphicFramePr>
            <a:graphicFrameLocks noChangeAspect="1"/>
          </p:cNvGraphicFramePr>
          <p:nvPr/>
        </p:nvGraphicFramePr>
        <p:xfrm>
          <a:off x="3505200" y="3124200"/>
          <a:ext cx="5334000" cy="2332038"/>
        </p:xfrm>
        <a:graphic>
          <a:graphicData uri="http://schemas.openxmlformats.org/presentationml/2006/ole">
            <p:oleObj spid="_x0000_s32772" name="Bitmap Image" r:id="rId6" imgW="7621064" imgH="2952381" progId="Paint.Picture">
              <p:embed/>
            </p:oleObj>
          </a:graphicData>
        </a:graphic>
      </p:graphicFrame>
      <p:sp>
        <p:nvSpPr>
          <p:cNvPr id="32775" name="Oval 8"/>
          <p:cNvSpPr>
            <a:spLocks noChangeArrowheads="1"/>
          </p:cNvSpPr>
          <p:nvPr/>
        </p:nvSpPr>
        <p:spPr bwMode="auto">
          <a:xfrm>
            <a:off x="6477000" y="3276600"/>
            <a:ext cx="1758950" cy="457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comment</a:t>
            </a:r>
          </a:p>
        </p:txBody>
      </p:sp>
      <p:sp>
        <p:nvSpPr>
          <p:cNvPr id="32776" name="Oval 9"/>
          <p:cNvSpPr>
            <a:spLocks noChangeArrowheads="1"/>
          </p:cNvSpPr>
          <p:nvPr/>
        </p:nvSpPr>
        <p:spPr bwMode="auto">
          <a:xfrm>
            <a:off x="0" y="3810000"/>
            <a:ext cx="1970088" cy="9144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Reader Info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page</a:t>
            </a:r>
          </a:p>
        </p:txBody>
      </p:sp>
      <p:sp>
        <p:nvSpPr>
          <p:cNvPr id="32777" name="Oval 10"/>
          <p:cNvSpPr>
            <a:spLocks noChangeArrowheads="1"/>
          </p:cNvSpPr>
          <p:nvPr/>
        </p:nvSpPr>
        <p:spPr bwMode="auto">
          <a:xfrm>
            <a:off x="6096000" y="762000"/>
            <a:ext cx="1900238" cy="990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List of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comments</a:t>
            </a:r>
          </a:p>
        </p:txBody>
      </p:sp>
      <p:sp>
        <p:nvSpPr>
          <p:cNvPr id="32778" name="Oval 11"/>
          <p:cNvSpPr>
            <a:spLocks noChangeArrowheads="1"/>
          </p:cNvSpPr>
          <p:nvPr/>
        </p:nvSpPr>
        <p:spPr bwMode="auto">
          <a:xfrm>
            <a:off x="1981200" y="3505200"/>
            <a:ext cx="990600" cy="228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9" name="Oval 12"/>
          <p:cNvSpPr>
            <a:spLocks noChangeArrowheads="1"/>
          </p:cNvSpPr>
          <p:nvPr/>
        </p:nvSpPr>
        <p:spPr bwMode="auto">
          <a:xfrm>
            <a:off x="4419600" y="2209800"/>
            <a:ext cx="1676400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0" name="Line 13"/>
          <p:cNvSpPr>
            <a:spLocks noChangeShapeType="1"/>
          </p:cNvSpPr>
          <p:nvPr/>
        </p:nvSpPr>
        <p:spPr bwMode="auto">
          <a:xfrm flipV="1">
            <a:off x="2743200" y="2438400"/>
            <a:ext cx="2057400" cy="1066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1" name="AutoShape 15"/>
          <p:cNvSpPr>
            <a:spLocks/>
          </p:cNvSpPr>
          <p:nvPr/>
        </p:nvSpPr>
        <p:spPr bwMode="auto">
          <a:xfrm>
            <a:off x="3657600" y="5486400"/>
            <a:ext cx="76200" cy="533400"/>
          </a:xfrm>
          <a:prstGeom prst="rightBrace">
            <a:avLst>
              <a:gd name="adj1" fmla="val 58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2" name="Line 16"/>
          <p:cNvSpPr>
            <a:spLocks noChangeShapeType="1"/>
          </p:cNvSpPr>
          <p:nvPr/>
        </p:nvSpPr>
        <p:spPr bwMode="auto">
          <a:xfrm>
            <a:off x="3810000" y="5791200"/>
            <a:ext cx="381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2783" name="Picture 1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4953000"/>
            <a:ext cx="3114675" cy="1162050"/>
          </a:xfrm>
          <a:prstGeom prst="rect">
            <a:avLst/>
          </a:prstGeom>
          <a:noFill/>
          <a:ln w="19050">
            <a:solidFill>
              <a:srgbClr val="00FF00"/>
            </a:solidFill>
            <a:miter lim="800000"/>
            <a:headEnd/>
            <a:tailEnd/>
          </a:ln>
        </p:spPr>
      </p:pic>
      <p:sp>
        <p:nvSpPr>
          <p:cNvPr id="32784" name="Oval 18"/>
          <p:cNvSpPr>
            <a:spLocks noChangeArrowheads="1"/>
          </p:cNvSpPr>
          <p:nvPr/>
        </p:nvSpPr>
        <p:spPr bwMode="auto">
          <a:xfrm>
            <a:off x="7543800" y="4953000"/>
            <a:ext cx="1371600" cy="381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85" name="Line 14"/>
          <p:cNvSpPr>
            <a:spLocks noChangeShapeType="1"/>
          </p:cNvSpPr>
          <p:nvPr/>
        </p:nvSpPr>
        <p:spPr bwMode="auto">
          <a:xfrm flipH="1">
            <a:off x="7162800" y="5257800"/>
            <a:ext cx="685800" cy="381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838200"/>
            <a:ext cx="4914900" cy="4343400"/>
          </a:xfrm>
          <a:prstGeom prst="rect">
            <a:avLst/>
          </a:prstGeom>
          <a:noFill/>
          <a:ln w="19050">
            <a:solidFill>
              <a:srgbClr val="00FF00"/>
            </a:solidFill>
            <a:miter lim="800000"/>
            <a:headEnd/>
            <a:tailEnd/>
          </a:ln>
        </p:spPr>
      </p:pic>
      <p:pic>
        <p:nvPicPr>
          <p:cNvPr id="104451" name="Picture 2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838200"/>
            <a:ext cx="6019800" cy="2232025"/>
          </a:xfrm>
          <a:prstGeom prst="rect">
            <a:avLst/>
          </a:prstGeom>
          <a:noFill/>
          <a:ln w="19050">
            <a:solidFill>
              <a:srgbClr val="00FF00"/>
            </a:solidFill>
            <a:miter lim="800000"/>
            <a:headEnd/>
            <a:tailEnd/>
          </a:ln>
        </p:spPr>
      </p:pic>
      <p:sp>
        <p:nvSpPr>
          <p:cNvPr id="10445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6470650" cy="609600"/>
          </a:xfrm>
          <a:noFill/>
        </p:spPr>
        <p:txBody>
          <a:bodyPr lIns="90488" tIns="44450" rIns="90488" bIns="44450"/>
          <a:lstStyle/>
          <a:p>
            <a:r>
              <a:rPr lang="en-US" smtClean="0"/>
              <a:t>Weblib as FAQ register</a:t>
            </a:r>
            <a:r>
              <a:rPr lang="en-GB" sz="2000" smtClean="0"/>
              <a:t> </a:t>
            </a:r>
            <a:br>
              <a:rPr lang="en-GB" sz="2000" smtClean="0"/>
            </a:br>
            <a:r>
              <a:rPr lang="en-GB" smtClean="0"/>
              <a:t>list of Frequent Asked Questions</a:t>
            </a:r>
          </a:p>
        </p:txBody>
      </p:sp>
      <p:sp>
        <p:nvSpPr>
          <p:cNvPr id="104453" name="Text Box 3"/>
          <p:cNvSpPr txBox="1">
            <a:spLocks noChangeArrowheads="1"/>
          </p:cNvSpPr>
          <p:nvPr/>
        </p:nvSpPr>
        <p:spPr bwMode="auto">
          <a:xfrm>
            <a:off x="558800" y="5486400"/>
            <a:ext cx="2979738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Times New Roman" pitchFamily="18" charset="0"/>
              </a:rPr>
              <a:t>Allows you to provide a answers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Times New Roman" pitchFamily="18" charset="0"/>
              </a:rPr>
              <a:t>For Frequent Asked Questions</a:t>
            </a:r>
          </a:p>
        </p:txBody>
      </p:sp>
      <p:sp>
        <p:nvSpPr>
          <p:cNvPr id="104454" name="Oval 10"/>
          <p:cNvSpPr>
            <a:spLocks noChangeArrowheads="1"/>
          </p:cNvSpPr>
          <p:nvPr/>
        </p:nvSpPr>
        <p:spPr bwMode="auto">
          <a:xfrm>
            <a:off x="3657600" y="3733800"/>
            <a:ext cx="990600" cy="228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455" name="Oval 11"/>
          <p:cNvSpPr>
            <a:spLocks noChangeArrowheads="1"/>
          </p:cNvSpPr>
          <p:nvPr/>
        </p:nvSpPr>
        <p:spPr bwMode="auto">
          <a:xfrm>
            <a:off x="5029200" y="1752600"/>
            <a:ext cx="1676400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456" name="AutoShape 13"/>
          <p:cNvSpPr>
            <a:spLocks/>
          </p:cNvSpPr>
          <p:nvPr/>
        </p:nvSpPr>
        <p:spPr bwMode="auto">
          <a:xfrm>
            <a:off x="3657600" y="5486400"/>
            <a:ext cx="76200" cy="533400"/>
          </a:xfrm>
          <a:prstGeom prst="rightBrace">
            <a:avLst>
              <a:gd name="adj1" fmla="val 58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457" name="Line 14"/>
          <p:cNvSpPr>
            <a:spLocks noChangeShapeType="1"/>
          </p:cNvSpPr>
          <p:nvPr/>
        </p:nvSpPr>
        <p:spPr bwMode="auto">
          <a:xfrm>
            <a:off x="3810000" y="5791200"/>
            <a:ext cx="381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458" name="Oval 8"/>
          <p:cNvSpPr>
            <a:spLocks noChangeArrowheads="1"/>
          </p:cNvSpPr>
          <p:nvPr/>
        </p:nvSpPr>
        <p:spPr bwMode="auto">
          <a:xfrm>
            <a:off x="304800" y="3657600"/>
            <a:ext cx="1970088" cy="9144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Reader Info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page</a:t>
            </a:r>
          </a:p>
        </p:txBody>
      </p:sp>
      <p:sp>
        <p:nvSpPr>
          <p:cNvPr id="104459" name="Line 12"/>
          <p:cNvSpPr>
            <a:spLocks noChangeShapeType="1"/>
          </p:cNvSpPr>
          <p:nvPr/>
        </p:nvSpPr>
        <p:spPr bwMode="auto">
          <a:xfrm flipV="1">
            <a:off x="4191000" y="2286000"/>
            <a:ext cx="1143000" cy="1447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460" name="Oval 9"/>
          <p:cNvSpPr>
            <a:spLocks noChangeArrowheads="1"/>
          </p:cNvSpPr>
          <p:nvPr/>
        </p:nvSpPr>
        <p:spPr bwMode="auto">
          <a:xfrm>
            <a:off x="6096000" y="762000"/>
            <a:ext cx="1900238" cy="990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List of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FAQs</a:t>
            </a:r>
          </a:p>
        </p:txBody>
      </p:sp>
      <p:sp>
        <p:nvSpPr>
          <p:cNvPr id="104461" name="Line 17"/>
          <p:cNvSpPr>
            <a:spLocks noChangeShapeType="1"/>
          </p:cNvSpPr>
          <p:nvPr/>
        </p:nvSpPr>
        <p:spPr bwMode="auto">
          <a:xfrm>
            <a:off x="5943600" y="2057400"/>
            <a:ext cx="228600" cy="1447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4462" name="Picture 2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1488" y="4114800"/>
            <a:ext cx="4862512" cy="1646238"/>
          </a:xfrm>
          <a:prstGeom prst="rect">
            <a:avLst/>
          </a:prstGeom>
          <a:noFill/>
          <a:ln w="19050">
            <a:solidFill>
              <a:srgbClr val="1BFB50"/>
            </a:solidFill>
            <a:miter lim="800000"/>
            <a:headEnd/>
            <a:tailEnd/>
          </a:ln>
        </p:spPr>
      </p:pic>
      <p:sp>
        <p:nvSpPr>
          <p:cNvPr id="104463" name="Oval 7"/>
          <p:cNvSpPr>
            <a:spLocks noChangeArrowheads="1"/>
          </p:cNvSpPr>
          <p:nvPr/>
        </p:nvSpPr>
        <p:spPr bwMode="auto">
          <a:xfrm>
            <a:off x="5410200" y="3581400"/>
            <a:ext cx="2209800" cy="609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FAQ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Weblib as action point register</a:t>
            </a:r>
            <a:br>
              <a:rPr lang="en-US" smtClean="0"/>
            </a:br>
            <a:r>
              <a:rPr lang="en-US" smtClean="0"/>
              <a:t>create action point</a:t>
            </a:r>
            <a:endParaRPr lang="de-DE" smtClean="0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smtClean="0"/>
          </a:p>
        </p:txBody>
      </p:sp>
      <p:pic>
        <p:nvPicPr>
          <p:cNvPr id="1054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6410325" cy="2971800"/>
          </a:xfrm>
          <a:prstGeom prst="rect">
            <a:avLst/>
          </a:prstGeom>
          <a:noFill/>
          <a:ln w="19050">
            <a:solidFill>
              <a:srgbClr val="00FF00"/>
            </a:solidFill>
            <a:miter lim="800000"/>
            <a:headEnd/>
            <a:tailEnd/>
          </a:ln>
        </p:spPr>
      </p:pic>
      <p:sp>
        <p:nvSpPr>
          <p:cNvPr id="105477" name="Line 6"/>
          <p:cNvSpPr>
            <a:spLocks noChangeShapeType="1"/>
          </p:cNvSpPr>
          <p:nvPr/>
        </p:nvSpPr>
        <p:spPr bwMode="auto">
          <a:xfrm flipH="1" flipV="1">
            <a:off x="1600200" y="1219200"/>
            <a:ext cx="1219200" cy="76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5478" name="Oval 8"/>
          <p:cNvSpPr>
            <a:spLocks noChangeArrowheads="1"/>
          </p:cNvSpPr>
          <p:nvPr/>
        </p:nvSpPr>
        <p:spPr bwMode="auto">
          <a:xfrm>
            <a:off x="2895600" y="3276600"/>
            <a:ext cx="1676400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5479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810000"/>
            <a:ext cx="8362950" cy="2571750"/>
          </a:xfrm>
          <a:prstGeom prst="rect">
            <a:avLst/>
          </a:prstGeom>
          <a:noFill/>
          <a:ln w="19050">
            <a:solidFill>
              <a:srgbClr val="1BFB50"/>
            </a:solidFill>
            <a:miter lim="800000"/>
            <a:headEnd/>
            <a:tailEnd/>
          </a:ln>
        </p:spPr>
      </p:pic>
      <p:sp>
        <p:nvSpPr>
          <p:cNvPr id="105480" name="Line 9"/>
          <p:cNvSpPr>
            <a:spLocks noChangeShapeType="1"/>
          </p:cNvSpPr>
          <p:nvPr/>
        </p:nvSpPr>
        <p:spPr bwMode="auto">
          <a:xfrm>
            <a:off x="4343400" y="3505200"/>
            <a:ext cx="304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05481" name="Oval 10"/>
          <p:cNvSpPr>
            <a:spLocks noChangeArrowheads="1"/>
          </p:cNvSpPr>
          <p:nvPr/>
        </p:nvSpPr>
        <p:spPr bwMode="auto">
          <a:xfrm>
            <a:off x="2971800" y="1066800"/>
            <a:ext cx="2362200" cy="9144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Only for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doc type DG !</a:t>
            </a:r>
          </a:p>
        </p:txBody>
      </p:sp>
      <p:sp>
        <p:nvSpPr>
          <p:cNvPr id="105482" name="Oval 5"/>
          <p:cNvSpPr>
            <a:spLocks noChangeArrowheads="1"/>
          </p:cNvSpPr>
          <p:nvPr/>
        </p:nvSpPr>
        <p:spPr bwMode="auto">
          <a:xfrm>
            <a:off x="5334000" y="3962400"/>
            <a:ext cx="3810000" cy="5334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Action point short description</a:t>
            </a:r>
          </a:p>
        </p:txBody>
      </p:sp>
      <p:sp>
        <p:nvSpPr>
          <p:cNvPr id="105483" name="Oval 11"/>
          <p:cNvSpPr>
            <a:spLocks noChangeArrowheads="1"/>
          </p:cNvSpPr>
          <p:nvPr/>
        </p:nvSpPr>
        <p:spPr bwMode="auto">
          <a:xfrm>
            <a:off x="5334000" y="4572000"/>
            <a:ext cx="3810000" cy="5334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Action point due date</a:t>
            </a:r>
          </a:p>
        </p:txBody>
      </p:sp>
      <p:sp>
        <p:nvSpPr>
          <p:cNvPr id="105484" name="Oval 13"/>
          <p:cNvSpPr>
            <a:spLocks noChangeArrowheads="1"/>
          </p:cNvSpPr>
          <p:nvPr/>
        </p:nvSpPr>
        <p:spPr bwMode="auto">
          <a:xfrm>
            <a:off x="5334000" y="5257800"/>
            <a:ext cx="3810000" cy="5334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Action point actionee</a:t>
            </a:r>
          </a:p>
        </p:txBody>
      </p:sp>
      <p:sp>
        <p:nvSpPr>
          <p:cNvPr id="105485" name="Oval 14"/>
          <p:cNvSpPr>
            <a:spLocks noChangeArrowheads="1"/>
          </p:cNvSpPr>
          <p:nvPr/>
        </p:nvSpPr>
        <p:spPr bwMode="auto">
          <a:xfrm>
            <a:off x="4191000" y="5943600"/>
            <a:ext cx="3810000" cy="5334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Action point description</a:t>
            </a:r>
          </a:p>
        </p:txBody>
      </p:sp>
      <p:sp>
        <p:nvSpPr>
          <p:cNvPr id="105486" name="Line 15"/>
          <p:cNvSpPr>
            <a:spLocks noChangeShapeType="1"/>
          </p:cNvSpPr>
          <p:nvPr/>
        </p:nvSpPr>
        <p:spPr bwMode="auto">
          <a:xfrm flipH="1">
            <a:off x="3886200" y="4267200"/>
            <a:ext cx="144780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05487" name="Line 16"/>
          <p:cNvSpPr>
            <a:spLocks noChangeShapeType="1"/>
          </p:cNvSpPr>
          <p:nvPr/>
        </p:nvSpPr>
        <p:spPr bwMode="auto">
          <a:xfrm flipH="1">
            <a:off x="3810000" y="4876800"/>
            <a:ext cx="15240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05488" name="Line 17"/>
          <p:cNvSpPr>
            <a:spLocks noChangeShapeType="1"/>
          </p:cNvSpPr>
          <p:nvPr/>
        </p:nvSpPr>
        <p:spPr bwMode="auto">
          <a:xfrm flipH="1" flipV="1">
            <a:off x="4876800" y="5410200"/>
            <a:ext cx="45720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05489" name="Line 18"/>
          <p:cNvSpPr>
            <a:spLocks noChangeShapeType="1"/>
          </p:cNvSpPr>
          <p:nvPr/>
        </p:nvSpPr>
        <p:spPr bwMode="auto">
          <a:xfrm flipH="1" flipV="1">
            <a:off x="2514600" y="5943600"/>
            <a:ext cx="1676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05490" name="Text Box 19"/>
          <p:cNvSpPr txBox="1">
            <a:spLocks noChangeArrowheads="1"/>
          </p:cNvSpPr>
          <p:nvPr/>
        </p:nvSpPr>
        <p:spPr bwMode="auto">
          <a:xfrm>
            <a:off x="6510338" y="1754188"/>
            <a:ext cx="2571750" cy="5937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tabLst>
                <a:tab pos="3946525" algn="l"/>
              </a:tabLst>
            </a:pPr>
            <a:r>
              <a:rPr lang="en-US" b="1">
                <a:latin typeface="Times New Roman" pitchFamily="18" charset="0"/>
              </a:rPr>
              <a:t>Document owner and</a:t>
            </a:r>
          </a:p>
          <a:p>
            <a:pPr>
              <a:tabLst>
                <a:tab pos="3946525" algn="l"/>
              </a:tabLst>
            </a:pPr>
            <a:r>
              <a:rPr lang="en-US" b="1">
                <a:latin typeface="Times New Roman" pitchFamily="18" charset="0"/>
              </a:rPr>
              <a:t>Actionee is informed by mail</a:t>
            </a:r>
            <a:endParaRPr lang="de-DE" b="1">
              <a:latin typeface="Times New Roman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990600"/>
            <a:ext cx="6381750" cy="3209925"/>
          </a:xfrm>
          <a:prstGeom prst="rect">
            <a:avLst/>
          </a:prstGeom>
          <a:noFill/>
          <a:ln w="19050">
            <a:solidFill>
              <a:srgbClr val="00FF00"/>
            </a:solidFill>
            <a:miter lim="800000"/>
            <a:headEnd/>
            <a:tailEnd/>
          </a:ln>
        </p:spPr>
      </p:pic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Weblib as action point register</a:t>
            </a:r>
            <a:br>
              <a:rPr lang="en-US" smtClean="0"/>
            </a:br>
            <a:r>
              <a:rPr lang="en-US" smtClean="0"/>
              <a:t>list of action points</a:t>
            </a:r>
            <a:endParaRPr lang="de-DE" smtClean="0"/>
          </a:p>
        </p:txBody>
      </p:sp>
      <p:sp>
        <p:nvSpPr>
          <p:cNvPr id="106500" name="Line 5"/>
          <p:cNvSpPr>
            <a:spLocks noChangeShapeType="1"/>
          </p:cNvSpPr>
          <p:nvPr/>
        </p:nvSpPr>
        <p:spPr bwMode="auto">
          <a:xfrm flipH="1" flipV="1">
            <a:off x="1828800" y="1219200"/>
            <a:ext cx="1219200" cy="76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01" name="Oval 6"/>
          <p:cNvSpPr>
            <a:spLocks noChangeArrowheads="1"/>
          </p:cNvSpPr>
          <p:nvPr/>
        </p:nvSpPr>
        <p:spPr bwMode="auto">
          <a:xfrm>
            <a:off x="1600200" y="3276600"/>
            <a:ext cx="2057400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02" name="Line 8"/>
          <p:cNvSpPr>
            <a:spLocks noChangeShapeType="1"/>
          </p:cNvSpPr>
          <p:nvPr/>
        </p:nvSpPr>
        <p:spPr bwMode="auto">
          <a:xfrm>
            <a:off x="3276600" y="3581400"/>
            <a:ext cx="685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06503" name="Oval 9"/>
          <p:cNvSpPr>
            <a:spLocks noChangeArrowheads="1"/>
          </p:cNvSpPr>
          <p:nvPr/>
        </p:nvSpPr>
        <p:spPr bwMode="auto">
          <a:xfrm>
            <a:off x="2971800" y="1066800"/>
            <a:ext cx="2362200" cy="9144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Only for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doc type DG !</a:t>
            </a:r>
          </a:p>
        </p:txBody>
      </p:sp>
      <p:pic>
        <p:nvPicPr>
          <p:cNvPr id="106504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3543300"/>
            <a:ext cx="5334000" cy="2805113"/>
          </a:xfrm>
          <a:prstGeom prst="rect">
            <a:avLst/>
          </a:prstGeom>
          <a:noFill/>
          <a:ln w="19050">
            <a:solidFill>
              <a:srgbClr val="00FF00"/>
            </a:solidFill>
            <a:miter lim="800000"/>
            <a:headEnd/>
            <a:tailEnd/>
          </a:ln>
        </p:spPr>
      </p:pic>
      <p:sp>
        <p:nvSpPr>
          <p:cNvPr id="106505" name="Text Box 20"/>
          <p:cNvSpPr txBox="1">
            <a:spLocks noChangeArrowheads="1"/>
          </p:cNvSpPr>
          <p:nvPr/>
        </p:nvSpPr>
        <p:spPr bwMode="auto">
          <a:xfrm>
            <a:off x="109538" y="4922838"/>
            <a:ext cx="3249612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Times New Roman" pitchFamily="18" charset="0"/>
              </a:rPr>
              <a:t>Colour code depending on due date</a:t>
            </a:r>
          </a:p>
        </p:txBody>
      </p:sp>
      <p:sp>
        <p:nvSpPr>
          <p:cNvPr id="106506" name="AutoShape 21"/>
          <p:cNvSpPr>
            <a:spLocks/>
          </p:cNvSpPr>
          <p:nvPr/>
        </p:nvSpPr>
        <p:spPr bwMode="auto">
          <a:xfrm>
            <a:off x="3327400" y="4800600"/>
            <a:ext cx="76200" cy="533400"/>
          </a:xfrm>
          <a:prstGeom prst="rightBrace">
            <a:avLst>
              <a:gd name="adj1" fmla="val 58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6507" name="Line 22"/>
          <p:cNvSpPr>
            <a:spLocks noChangeShapeType="1"/>
          </p:cNvSpPr>
          <p:nvPr/>
        </p:nvSpPr>
        <p:spPr bwMode="auto">
          <a:xfrm>
            <a:off x="3479800" y="5105400"/>
            <a:ext cx="381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00200"/>
            <a:ext cx="5881688" cy="3448050"/>
          </a:xfrm>
          <a:prstGeom prst="rect">
            <a:avLst/>
          </a:prstGeom>
          <a:noFill/>
          <a:ln w="19050">
            <a:solidFill>
              <a:srgbClr val="00FF00"/>
            </a:solidFill>
            <a:miter lim="800000"/>
            <a:headEnd/>
            <a:tailEnd/>
          </a:ln>
        </p:spPr>
      </p:pic>
      <p:pic>
        <p:nvPicPr>
          <p:cNvPr id="107523" name="Picture 2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2667000"/>
            <a:ext cx="5562600" cy="1403350"/>
          </a:xfrm>
          <a:prstGeom prst="rect">
            <a:avLst/>
          </a:prstGeom>
          <a:noFill/>
          <a:ln w="19050">
            <a:solidFill>
              <a:srgbClr val="00FF00"/>
            </a:solidFill>
            <a:miter lim="800000"/>
            <a:headEnd/>
            <a:tailEnd/>
          </a:ln>
        </p:spPr>
      </p:pic>
      <p:pic>
        <p:nvPicPr>
          <p:cNvPr id="107524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43113" y="1066800"/>
            <a:ext cx="7100887" cy="1579563"/>
          </a:xfrm>
          <a:prstGeom prst="rect">
            <a:avLst/>
          </a:prstGeom>
          <a:noFill/>
          <a:ln w="19050">
            <a:solidFill>
              <a:srgbClr val="00FF00"/>
            </a:solidFill>
            <a:miter lim="800000"/>
            <a:headEnd/>
            <a:tailEnd/>
          </a:ln>
        </p:spPr>
      </p:pic>
      <p:sp>
        <p:nvSpPr>
          <p:cNvPr id="10752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6470650" cy="609600"/>
          </a:xfrm>
          <a:noFill/>
        </p:spPr>
        <p:txBody>
          <a:bodyPr lIns="90488" tIns="44450" rIns="90488" bIns="44450"/>
          <a:lstStyle/>
          <a:p>
            <a:r>
              <a:rPr lang="en-US" smtClean="0"/>
              <a:t>Weblib as action point register</a:t>
            </a:r>
            <a:r>
              <a:rPr lang="en-GB" sz="2000" smtClean="0"/>
              <a:t> </a:t>
            </a:r>
            <a:br>
              <a:rPr lang="en-GB" sz="2000" smtClean="0"/>
            </a:br>
            <a:r>
              <a:rPr lang="en-GB" smtClean="0"/>
              <a:t>comments can be classified as AP</a:t>
            </a:r>
          </a:p>
        </p:txBody>
      </p:sp>
      <p:sp>
        <p:nvSpPr>
          <p:cNvPr id="107526" name="Text Box 3"/>
          <p:cNvSpPr txBox="1">
            <a:spLocks noChangeArrowheads="1"/>
          </p:cNvSpPr>
          <p:nvPr/>
        </p:nvSpPr>
        <p:spPr bwMode="auto">
          <a:xfrm>
            <a:off x="403225" y="5486400"/>
            <a:ext cx="3282950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Times New Roman" pitchFamily="18" charset="0"/>
              </a:rPr>
              <a:t>Allows you to classify a comment as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Times New Roman" pitchFamily="18" charset="0"/>
              </a:rPr>
              <a:t>Action Point</a:t>
            </a:r>
          </a:p>
        </p:txBody>
      </p:sp>
      <p:sp>
        <p:nvSpPr>
          <p:cNvPr id="107527" name="Oval 7"/>
          <p:cNvSpPr>
            <a:spLocks noChangeArrowheads="1"/>
          </p:cNvSpPr>
          <p:nvPr/>
        </p:nvSpPr>
        <p:spPr bwMode="auto">
          <a:xfrm>
            <a:off x="6858000" y="2971800"/>
            <a:ext cx="1758950" cy="457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comment</a:t>
            </a:r>
          </a:p>
        </p:txBody>
      </p:sp>
      <p:sp>
        <p:nvSpPr>
          <p:cNvPr id="107528" name="Oval 8"/>
          <p:cNvSpPr>
            <a:spLocks noChangeArrowheads="1"/>
          </p:cNvSpPr>
          <p:nvPr/>
        </p:nvSpPr>
        <p:spPr bwMode="auto">
          <a:xfrm>
            <a:off x="0" y="3810000"/>
            <a:ext cx="1970088" cy="9144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Reader Info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page</a:t>
            </a:r>
          </a:p>
        </p:txBody>
      </p:sp>
      <p:sp>
        <p:nvSpPr>
          <p:cNvPr id="107529" name="Oval 9"/>
          <p:cNvSpPr>
            <a:spLocks noChangeArrowheads="1"/>
          </p:cNvSpPr>
          <p:nvPr/>
        </p:nvSpPr>
        <p:spPr bwMode="auto">
          <a:xfrm>
            <a:off x="6096000" y="762000"/>
            <a:ext cx="1900238" cy="990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List of 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comments</a:t>
            </a:r>
          </a:p>
        </p:txBody>
      </p:sp>
      <p:sp>
        <p:nvSpPr>
          <p:cNvPr id="107530" name="Oval 10"/>
          <p:cNvSpPr>
            <a:spLocks noChangeArrowheads="1"/>
          </p:cNvSpPr>
          <p:nvPr/>
        </p:nvSpPr>
        <p:spPr bwMode="auto">
          <a:xfrm>
            <a:off x="2209800" y="3200400"/>
            <a:ext cx="990600" cy="2286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7531" name="Oval 11"/>
          <p:cNvSpPr>
            <a:spLocks noChangeArrowheads="1"/>
          </p:cNvSpPr>
          <p:nvPr/>
        </p:nvSpPr>
        <p:spPr bwMode="auto">
          <a:xfrm>
            <a:off x="4267200" y="1676400"/>
            <a:ext cx="1676400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7532" name="Line 12"/>
          <p:cNvSpPr>
            <a:spLocks noChangeShapeType="1"/>
          </p:cNvSpPr>
          <p:nvPr/>
        </p:nvSpPr>
        <p:spPr bwMode="auto">
          <a:xfrm flipV="1">
            <a:off x="2971800" y="1981200"/>
            <a:ext cx="1905000" cy="1295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7533" name="AutoShape 13"/>
          <p:cNvSpPr>
            <a:spLocks/>
          </p:cNvSpPr>
          <p:nvPr/>
        </p:nvSpPr>
        <p:spPr bwMode="auto">
          <a:xfrm>
            <a:off x="3657600" y="5486400"/>
            <a:ext cx="76200" cy="533400"/>
          </a:xfrm>
          <a:prstGeom prst="rightBrace">
            <a:avLst>
              <a:gd name="adj1" fmla="val 58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7534" name="Line 14"/>
          <p:cNvSpPr>
            <a:spLocks noChangeShapeType="1"/>
          </p:cNvSpPr>
          <p:nvPr/>
        </p:nvSpPr>
        <p:spPr bwMode="auto">
          <a:xfrm>
            <a:off x="3810000" y="5791200"/>
            <a:ext cx="381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7535" name="Oval 16"/>
          <p:cNvSpPr>
            <a:spLocks noChangeArrowheads="1"/>
          </p:cNvSpPr>
          <p:nvPr/>
        </p:nvSpPr>
        <p:spPr bwMode="auto">
          <a:xfrm>
            <a:off x="6705600" y="3657600"/>
            <a:ext cx="1371600" cy="381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7536" name="Picture 1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1000" y="5181600"/>
            <a:ext cx="3209925" cy="1209675"/>
          </a:xfrm>
          <a:prstGeom prst="rect">
            <a:avLst/>
          </a:prstGeom>
          <a:noFill/>
          <a:ln w="19050">
            <a:solidFill>
              <a:srgbClr val="00FF00"/>
            </a:solidFill>
            <a:miter lim="800000"/>
            <a:headEnd/>
            <a:tailEnd/>
          </a:ln>
        </p:spPr>
      </p:pic>
      <p:sp>
        <p:nvSpPr>
          <p:cNvPr id="107537" name="Line 17"/>
          <p:cNvSpPr>
            <a:spLocks noChangeShapeType="1"/>
          </p:cNvSpPr>
          <p:nvPr/>
        </p:nvSpPr>
        <p:spPr bwMode="auto">
          <a:xfrm flipH="1">
            <a:off x="7162800" y="4038600"/>
            <a:ext cx="152400" cy="1600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7538" name="Line 22"/>
          <p:cNvSpPr>
            <a:spLocks noChangeShapeType="1"/>
          </p:cNvSpPr>
          <p:nvPr/>
        </p:nvSpPr>
        <p:spPr bwMode="auto">
          <a:xfrm>
            <a:off x="5410200" y="1981200"/>
            <a:ext cx="304800" cy="1295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lIns="0" tIns="0" rIns="0" bIns="0" anchor="ctr"/>
          <a:lstStyle/>
          <a:p>
            <a:endParaRPr lang="en-US"/>
          </a:p>
        </p:txBody>
      </p:sp>
      <p:sp>
        <p:nvSpPr>
          <p:cNvPr id="107539" name="Line 23"/>
          <p:cNvSpPr>
            <a:spLocks noChangeShapeType="1"/>
          </p:cNvSpPr>
          <p:nvPr/>
        </p:nvSpPr>
        <p:spPr bwMode="auto">
          <a:xfrm flipH="1">
            <a:off x="1219200" y="1676400"/>
            <a:ext cx="381000" cy="76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7540" name="Oval 24"/>
          <p:cNvSpPr>
            <a:spLocks noChangeArrowheads="1"/>
          </p:cNvSpPr>
          <p:nvPr/>
        </p:nvSpPr>
        <p:spPr bwMode="auto">
          <a:xfrm>
            <a:off x="914400" y="762000"/>
            <a:ext cx="2362200" cy="9144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Only for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doc type DG 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990600"/>
            <a:ext cx="5367338" cy="3638550"/>
          </a:xfrm>
          <a:prstGeom prst="rect">
            <a:avLst/>
          </a:prstGeom>
          <a:noFill/>
          <a:ln w="19050">
            <a:solidFill>
              <a:srgbClr val="1BFB50"/>
            </a:solidFill>
            <a:miter lim="800000"/>
            <a:headEnd/>
            <a:tailEnd/>
          </a:ln>
        </p:spPr>
      </p:pic>
      <p:sp>
        <p:nvSpPr>
          <p:cNvPr id="10854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6470650" cy="609600"/>
          </a:xfrm>
          <a:noFill/>
        </p:spPr>
        <p:txBody>
          <a:bodyPr lIns="90488" tIns="44450" rIns="90488" bIns="44450"/>
          <a:lstStyle/>
          <a:p>
            <a:r>
              <a:rPr lang="en-US" smtClean="0"/>
              <a:t>Weblib as action point register</a:t>
            </a:r>
            <a:r>
              <a:rPr lang="en-GB" sz="2000" smtClean="0"/>
              <a:t> </a:t>
            </a:r>
            <a:br>
              <a:rPr lang="en-GB" sz="2000" smtClean="0"/>
            </a:br>
            <a:r>
              <a:rPr lang="en-GB" smtClean="0"/>
              <a:t>My open action points</a:t>
            </a:r>
          </a:p>
        </p:txBody>
      </p:sp>
      <p:sp>
        <p:nvSpPr>
          <p:cNvPr id="108548" name="Text Box 3"/>
          <p:cNvSpPr txBox="1">
            <a:spLocks noChangeArrowheads="1"/>
          </p:cNvSpPr>
          <p:nvPr/>
        </p:nvSpPr>
        <p:spPr bwMode="auto">
          <a:xfrm>
            <a:off x="1295400" y="6019800"/>
            <a:ext cx="6480175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b="1">
                <a:latin typeface="Times New Roman" pitchFamily="18" charset="0"/>
              </a:rPr>
              <a:t>All action points assigned to you raised in different action point registers</a:t>
            </a:r>
          </a:p>
        </p:txBody>
      </p:sp>
      <p:sp>
        <p:nvSpPr>
          <p:cNvPr id="108549" name="Oval 7"/>
          <p:cNvSpPr>
            <a:spLocks noChangeArrowheads="1"/>
          </p:cNvSpPr>
          <p:nvPr/>
        </p:nvSpPr>
        <p:spPr bwMode="auto">
          <a:xfrm>
            <a:off x="6477000" y="3276600"/>
            <a:ext cx="1758950" cy="4572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comment</a:t>
            </a:r>
          </a:p>
        </p:txBody>
      </p:sp>
      <p:sp>
        <p:nvSpPr>
          <p:cNvPr id="108550" name="Oval 10"/>
          <p:cNvSpPr>
            <a:spLocks noChangeArrowheads="1"/>
          </p:cNvSpPr>
          <p:nvPr/>
        </p:nvSpPr>
        <p:spPr bwMode="auto">
          <a:xfrm>
            <a:off x="762000" y="2971800"/>
            <a:ext cx="1447800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8551" name="Oval 11"/>
          <p:cNvSpPr>
            <a:spLocks noChangeArrowheads="1"/>
          </p:cNvSpPr>
          <p:nvPr/>
        </p:nvSpPr>
        <p:spPr bwMode="auto">
          <a:xfrm>
            <a:off x="4419600" y="2209800"/>
            <a:ext cx="1676400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8552" name="Oval 15"/>
          <p:cNvSpPr>
            <a:spLocks noChangeArrowheads="1"/>
          </p:cNvSpPr>
          <p:nvPr/>
        </p:nvSpPr>
        <p:spPr bwMode="auto">
          <a:xfrm>
            <a:off x="7543800" y="4953000"/>
            <a:ext cx="1371600" cy="381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8553" name="Oval 8"/>
          <p:cNvSpPr>
            <a:spLocks noChangeArrowheads="1"/>
          </p:cNvSpPr>
          <p:nvPr/>
        </p:nvSpPr>
        <p:spPr bwMode="auto">
          <a:xfrm>
            <a:off x="0" y="3505200"/>
            <a:ext cx="1970088" cy="9144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Weblib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Main page</a:t>
            </a:r>
          </a:p>
        </p:txBody>
      </p:sp>
      <p:pic>
        <p:nvPicPr>
          <p:cNvPr id="108554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1363" y="2133600"/>
            <a:ext cx="5862637" cy="3376613"/>
          </a:xfrm>
          <a:prstGeom prst="rect">
            <a:avLst/>
          </a:prstGeom>
          <a:noFill/>
          <a:ln w="19050">
            <a:solidFill>
              <a:srgbClr val="1BFB50"/>
            </a:solidFill>
            <a:miter lim="800000"/>
            <a:headEnd/>
            <a:tailEnd/>
          </a:ln>
        </p:spPr>
      </p:pic>
      <p:sp>
        <p:nvSpPr>
          <p:cNvPr id="108555" name="Line 12"/>
          <p:cNvSpPr>
            <a:spLocks noChangeShapeType="1"/>
          </p:cNvSpPr>
          <p:nvPr/>
        </p:nvSpPr>
        <p:spPr bwMode="auto">
          <a:xfrm flipV="1">
            <a:off x="2133600" y="2362200"/>
            <a:ext cx="2667000" cy="762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8556" name="Oval 9"/>
          <p:cNvSpPr>
            <a:spLocks noChangeArrowheads="1"/>
          </p:cNvSpPr>
          <p:nvPr/>
        </p:nvSpPr>
        <p:spPr bwMode="auto">
          <a:xfrm>
            <a:off x="6172200" y="1600200"/>
            <a:ext cx="2667000" cy="990600"/>
          </a:xfrm>
          <a:prstGeom prst="ellipse">
            <a:avLst/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List of my</a:t>
            </a:r>
          </a:p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n-GB" sz="2400">
                <a:latin typeface="Times New Roman" pitchFamily="18" charset="0"/>
              </a:rPr>
              <a:t>Open action points</a:t>
            </a:r>
          </a:p>
        </p:txBody>
      </p:sp>
      <p:sp>
        <p:nvSpPr>
          <p:cNvPr id="108557" name="Line 14"/>
          <p:cNvSpPr>
            <a:spLocks noChangeShapeType="1"/>
          </p:cNvSpPr>
          <p:nvPr/>
        </p:nvSpPr>
        <p:spPr bwMode="auto">
          <a:xfrm flipV="1">
            <a:off x="6477000" y="5410200"/>
            <a:ext cx="152400" cy="6858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Electronic Approval via weblib</a:t>
            </a:r>
            <a:endParaRPr lang="nl-BE" smtClean="0"/>
          </a:p>
        </p:txBody>
      </p:sp>
      <p:sp>
        <p:nvSpPr>
          <p:cNvPr id="10957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Futura Md BT" pitchFamily="34" charset="0"/>
              <a:buNone/>
            </a:pPr>
            <a:r>
              <a:rPr lang="en-US" smtClean="0"/>
              <a:t>Weblib can be used to electronic sign-off/approve documents.</a:t>
            </a:r>
          </a:p>
          <a:p>
            <a:pPr>
              <a:buFont typeface="Futura Md BT" pitchFamily="34" charset="0"/>
              <a:buNone/>
            </a:pPr>
            <a:r>
              <a:rPr lang="en-US" smtClean="0"/>
              <a:t>The author of the documents sends-out an approval invitation</a:t>
            </a:r>
          </a:p>
          <a:p>
            <a:pPr>
              <a:buFont typeface="Futura Md BT" pitchFamily="34" charset="0"/>
              <a:buNone/>
            </a:pPr>
            <a:r>
              <a:rPr lang="en-US" smtClean="0"/>
              <a:t>The addressed approvers can approve or not approve a document by providing an approve/not-approve comment against the document. Also the option to approve/not-approve via mailreply is available</a:t>
            </a:r>
          </a:p>
          <a:p>
            <a:pPr>
              <a:buFont typeface="Futura Md BT" pitchFamily="34" charset="0"/>
              <a:buNone/>
            </a:pPr>
            <a:r>
              <a:rPr lang="en-US" smtClean="0"/>
              <a:t>See next slides for an approval/not-approve scenario via mailreply</a:t>
            </a:r>
          </a:p>
          <a:p>
            <a:pPr>
              <a:buFont typeface="Futura Md BT" pitchFamily="34" charset="0"/>
              <a:buNone/>
            </a:pPr>
            <a:endParaRPr lang="nl-BE" smtClean="0"/>
          </a:p>
        </p:txBody>
      </p:sp>
    </p:spTree>
  </p:cSld>
  <p:clrMapOvr>
    <a:masterClrMapping/>
  </p:clrMapOvr>
  <p:transition>
    <p:wipe dir="r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5608638" cy="29718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11059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2770188"/>
            <a:ext cx="5146675" cy="40878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11059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smtClean="0"/>
              <a:t>1. ‘Send approval invitation’</a:t>
            </a:r>
            <a:br>
              <a:rPr lang="en-US" sz="2400" smtClean="0"/>
            </a:br>
            <a:r>
              <a:rPr lang="en-US" sz="2400" smtClean="0"/>
              <a:t>in weblib by author of the document</a:t>
            </a:r>
            <a:endParaRPr lang="nl-BE" sz="2400" smtClean="0"/>
          </a:p>
        </p:txBody>
      </p:sp>
      <p:sp>
        <p:nvSpPr>
          <p:cNvPr id="110597" name="TextBox 4"/>
          <p:cNvSpPr txBox="1">
            <a:spLocks noChangeArrowheads="1"/>
          </p:cNvSpPr>
          <p:nvPr/>
        </p:nvSpPr>
        <p:spPr bwMode="auto">
          <a:xfrm>
            <a:off x="4876800" y="1752600"/>
            <a:ext cx="11842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By Author</a:t>
            </a:r>
            <a:endParaRPr lang="nl-BE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895600" y="1981200"/>
            <a:ext cx="1871663" cy="9366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99" name="Rectangle 7"/>
          <p:cNvSpPr>
            <a:spLocks noChangeArrowheads="1"/>
          </p:cNvSpPr>
          <p:nvPr/>
        </p:nvSpPr>
        <p:spPr bwMode="auto">
          <a:xfrm>
            <a:off x="3886200" y="3886200"/>
            <a:ext cx="4191000" cy="381000"/>
          </a:xfrm>
          <a:prstGeom prst="rect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>
              <a:tabLst>
                <a:tab pos="3946525" algn="l"/>
              </a:tabLst>
            </a:pPr>
            <a:endParaRPr lang="nl-BE"/>
          </a:p>
        </p:txBody>
      </p:sp>
      <p:sp>
        <p:nvSpPr>
          <p:cNvPr id="110600" name="Rectangle 10"/>
          <p:cNvSpPr>
            <a:spLocks noChangeArrowheads="1"/>
          </p:cNvSpPr>
          <p:nvPr/>
        </p:nvSpPr>
        <p:spPr bwMode="auto">
          <a:xfrm>
            <a:off x="3810000" y="5181600"/>
            <a:ext cx="4191000" cy="381000"/>
          </a:xfrm>
          <a:prstGeom prst="rect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>
              <a:tabLst>
                <a:tab pos="3946525" algn="l"/>
              </a:tabLst>
            </a:pPr>
            <a:endParaRPr lang="nl-BE"/>
          </a:p>
        </p:txBody>
      </p:sp>
      <p:cxnSp>
        <p:nvCxnSpPr>
          <p:cNvPr id="110601" name="Straight Arrow Connector 13"/>
          <p:cNvCxnSpPr>
            <a:cxnSpLocks noChangeShapeType="1"/>
          </p:cNvCxnSpPr>
          <p:nvPr/>
        </p:nvCxnSpPr>
        <p:spPr bwMode="auto">
          <a:xfrm flipH="1">
            <a:off x="3962400" y="2133600"/>
            <a:ext cx="1752600" cy="449580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ransition>
    <p:wipe dir="r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90600"/>
            <a:ext cx="6134100" cy="53244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1116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2. Read approval invitation and approve/not approve</a:t>
            </a:r>
            <a:br>
              <a:rPr lang="en-US" sz="2400" smtClean="0"/>
            </a:br>
            <a:r>
              <a:rPr lang="en-US" sz="2400" smtClean="0"/>
              <a:t>in mail browser by approver of the document</a:t>
            </a:r>
            <a:endParaRPr lang="nl-BE" sz="2400" smtClean="0"/>
          </a:p>
        </p:txBody>
      </p:sp>
      <p:sp>
        <p:nvSpPr>
          <p:cNvPr id="111620" name="TextBox 4"/>
          <p:cNvSpPr txBox="1">
            <a:spLocks noChangeArrowheads="1"/>
          </p:cNvSpPr>
          <p:nvPr/>
        </p:nvSpPr>
        <p:spPr bwMode="auto">
          <a:xfrm>
            <a:off x="4768850" y="2133600"/>
            <a:ext cx="3579813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By Approver with CIL authentication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1. read the document</a:t>
            </a:r>
          </a:p>
          <a:p>
            <a:r>
              <a:rPr lang="en-US">
                <a:solidFill>
                  <a:srgbClr val="FF0000"/>
                </a:solidFill>
              </a:rPr>
              <a:t>2. approve/not-approve</a:t>
            </a:r>
            <a:endParaRPr lang="nl-BE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524000" y="2514600"/>
            <a:ext cx="3481388" cy="1981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828800" y="2971800"/>
            <a:ext cx="3481388" cy="1981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r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2895600"/>
            <a:ext cx="5381625" cy="3314700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1126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3. Provide additional information</a:t>
            </a:r>
            <a:br>
              <a:rPr lang="en-US" sz="2400" smtClean="0"/>
            </a:br>
            <a:r>
              <a:rPr lang="en-US" sz="2400" smtClean="0"/>
              <a:t>in mail browser by approver of the document</a:t>
            </a:r>
            <a:endParaRPr lang="nl-BE" sz="2400" smtClean="0"/>
          </a:p>
        </p:txBody>
      </p:sp>
      <p:sp>
        <p:nvSpPr>
          <p:cNvPr id="9" name="Rectangle 8"/>
          <p:cNvSpPr/>
          <p:nvPr/>
        </p:nvSpPr>
        <p:spPr>
          <a:xfrm>
            <a:off x="3276600" y="5410200"/>
            <a:ext cx="3095625" cy="360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nl-BE"/>
          </a:p>
        </p:txBody>
      </p:sp>
      <p:sp>
        <p:nvSpPr>
          <p:cNvPr id="112645" name="TextBox 11"/>
          <p:cNvSpPr txBox="1">
            <a:spLocks noChangeArrowheads="1"/>
          </p:cNvSpPr>
          <p:nvPr/>
        </p:nvSpPr>
        <p:spPr bwMode="auto">
          <a:xfrm>
            <a:off x="5795963" y="2420938"/>
            <a:ext cx="7239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OR ..</a:t>
            </a:r>
            <a:endParaRPr lang="nl-BE"/>
          </a:p>
        </p:txBody>
      </p:sp>
      <p:pic>
        <p:nvPicPr>
          <p:cNvPr id="11264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066800"/>
            <a:ext cx="5457825" cy="3371850"/>
          </a:xfrm>
          <a:prstGeom prst="rect">
            <a:avLst/>
          </a:prstGeom>
          <a:noFill/>
          <a:ln w="19050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381000" y="3581400"/>
            <a:ext cx="3095625" cy="360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nl-BE"/>
          </a:p>
        </p:txBody>
      </p:sp>
    </p:spTree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A-L_template_blue">
  <a:themeElements>
    <a:clrScheme name="A-L_template_blue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FFCC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FFE2AA"/>
      </a:accent5>
      <a:accent6>
        <a:srgbClr val="8AB900"/>
      </a:accent6>
      <a:hlink>
        <a:srgbClr val="0000FF"/>
      </a:hlink>
      <a:folHlink>
        <a:srgbClr val="CC0033"/>
      </a:folHlink>
    </a:clrScheme>
    <a:fontScheme name="A-L_template_blue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1BFB5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ts val="1200"/>
          </a:spcAft>
          <a:buClr>
            <a:schemeClr val="bg1"/>
          </a:buClr>
          <a:buSzTx/>
          <a:buFont typeface="Times New Roman" pitchFamily="18" charset="0"/>
          <a:buChar char="•"/>
          <a:tabLst>
            <a:tab pos="3946525" algn="l"/>
          </a:tabLst>
          <a:defRPr kumimoji="0" lang="en-GB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1BFB5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ts val="1200"/>
          </a:spcAft>
          <a:buClr>
            <a:schemeClr val="bg1"/>
          </a:buClr>
          <a:buSzTx/>
          <a:buFont typeface="Times New Roman" pitchFamily="18" charset="0"/>
          <a:buChar char="•"/>
          <a:tabLst>
            <a:tab pos="3946525" algn="l"/>
          </a:tabLst>
          <a:defRPr kumimoji="0" lang="en-GB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rebuchet MS" pitchFamily="34" charset="0"/>
          </a:defRPr>
        </a:defPPr>
      </a:lstStyle>
    </a:lnDef>
  </a:objectDefaults>
  <a:extraClrSchemeLst>
    <a:extraClrScheme>
      <a:clrScheme name="A-L_template_blue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FFCC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8AB900"/>
        </a:accent6>
        <a:hlink>
          <a:srgbClr val="0000FF"/>
        </a:hlink>
        <a:folHlink>
          <a:srgbClr val="CC00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Office\Templates\A-L_template_blue.ppt</Template>
  <TotalTime>120</TotalTime>
  <Words>6795</Words>
  <Application>Microsoft Office PowerPoint</Application>
  <PresentationFormat>On-screen Show (4:3)</PresentationFormat>
  <Paragraphs>1088</Paragraphs>
  <Slides>112</Slides>
  <Notes>43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112</vt:i4>
      </vt:variant>
    </vt:vector>
  </HeadingPairs>
  <TitlesOfParts>
    <vt:vector size="126" baseType="lpstr">
      <vt:lpstr>Trebuchet MS</vt:lpstr>
      <vt:lpstr>Times New Roman</vt:lpstr>
      <vt:lpstr>Arial</vt:lpstr>
      <vt:lpstr>Futura Md BT</vt:lpstr>
      <vt:lpstr>Wingdings</vt:lpstr>
      <vt:lpstr>Verdana</vt:lpstr>
      <vt:lpstr>FuturaA Bk BT</vt:lpstr>
      <vt:lpstr>Courier New</vt:lpstr>
      <vt:lpstr>FuturaA Md BT</vt:lpstr>
      <vt:lpstr>Monotype Sorts</vt:lpstr>
      <vt:lpstr>Arial Narrow</vt:lpstr>
      <vt:lpstr>A-L_template_blue</vt:lpstr>
      <vt:lpstr>Bitmap Image</vt:lpstr>
      <vt:lpstr>Microsoft Excel Worksheet</vt:lpstr>
      <vt:lpstr>Document Management with WebLibrary</vt:lpstr>
      <vt:lpstr>Training objective</vt:lpstr>
      <vt:lpstr>Prerequisites</vt:lpstr>
      <vt:lpstr>Contents</vt:lpstr>
      <vt:lpstr>Rationale</vt:lpstr>
      <vt:lpstr>Rationale (1)</vt:lpstr>
      <vt:lpstr> Rationale (2)</vt:lpstr>
      <vt:lpstr>Rationale (3)</vt:lpstr>
      <vt:lpstr>Document management concepts</vt:lpstr>
      <vt:lpstr>Positioning in CTO Document Management Framework</vt:lpstr>
      <vt:lpstr>Linking to documents in Webpages</vt:lpstr>
      <vt:lpstr>Number request (1)</vt:lpstr>
      <vt:lpstr>Number request (2)</vt:lpstr>
      <vt:lpstr>Review and Approval</vt:lpstr>
      <vt:lpstr>Document status flow</vt:lpstr>
      <vt:lpstr>Appraisal authority (AA)</vt:lpstr>
      <vt:lpstr>Release authority (RA)</vt:lpstr>
      <vt:lpstr>Project management documents (typical situation)</vt:lpstr>
      <vt:lpstr>Product documents</vt:lpstr>
      <vt:lpstr>Document Status and Edition/proposal numbering</vt:lpstr>
      <vt:lpstr>WebLibrary Document attributes</vt:lpstr>
      <vt:lpstr>Basic features of WebLibrary</vt:lpstr>
      <vt:lpstr>Basic features of WebLibrary</vt:lpstr>
      <vt:lpstr>Web Library -  Home Page (actual layout could be different)</vt:lpstr>
      <vt:lpstr>Web Library – CINS Document Portal Search panel</vt:lpstr>
      <vt:lpstr>WebLibrary – CINS Document Portal Search</vt:lpstr>
      <vt:lpstr>Slide 27</vt:lpstr>
      <vt:lpstr>Web Library - Search a document - by number</vt:lpstr>
      <vt:lpstr>Web Library Overview - Search a document - wild cards</vt:lpstr>
      <vt:lpstr>Web Library - Search a document - string</vt:lpstr>
      <vt:lpstr>Web Library - Search Results - Navigation </vt:lpstr>
      <vt:lpstr>Web Library Overview - Major Features for Readers</vt:lpstr>
      <vt:lpstr>Web Library - Reader’s Info page</vt:lpstr>
      <vt:lpstr>Web Library - Showing History of document</vt:lpstr>
      <vt:lpstr>Web Library - for Authors</vt:lpstr>
      <vt:lpstr>Web Library - for Authors</vt:lpstr>
      <vt:lpstr>Web Library - for Authors - Enter a new document - Specify</vt:lpstr>
      <vt:lpstr>Web Library - for Authors - Enter a new document - Upload</vt:lpstr>
      <vt:lpstr>Web Library - Authors -  Updating a Document</vt:lpstr>
      <vt:lpstr>Web Library - Authors - Updating a document - Check Out</vt:lpstr>
      <vt:lpstr>Web Library - Authors - Updating a document - Check In</vt:lpstr>
      <vt:lpstr>Web Library - Authors -  Updating the document Status</vt:lpstr>
      <vt:lpstr>Web Library - Authors -  Entering number of Logical Pages</vt:lpstr>
      <vt:lpstr>Web Library - Authors -  Updating a Non-configurable document</vt:lpstr>
      <vt:lpstr>Web Library - Authors -  Document Maintenance options</vt:lpstr>
      <vt:lpstr>Review records in WebLibrary</vt:lpstr>
      <vt:lpstr>Review records in WebLibrary</vt:lpstr>
      <vt:lpstr>General Remarks </vt:lpstr>
      <vt:lpstr>Review process in WebLib Overview</vt:lpstr>
      <vt:lpstr>Review Procedure via WebLib Document Editing (status IP1) </vt:lpstr>
      <vt:lpstr>Review Procedure via WebLib Document Formal Peer Review (status IP2) </vt:lpstr>
      <vt:lpstr>Review Procedure via WebLib Document Formal Peer Review (status IP2) (cont’d) </vt:lpstr>
      <vt:lpstr>Review Procedure via WebLib Defect Severity Classification</vt:lpstr>
      <vt:lpstr>Review Procedure via WebLib Formal Peer Review Finished (status PD)</vt:lpstr>
      <vt:lpstr> Detailed Information  Author sends Review Invitation</vt:lpstr>
      <vt:lpstr> Detailed Information Reviewer gets Review Invitation in mailbox (actual lay-out may be different)</vt:lpstr>
      <vt:lpstr>Detailed Information Reviewer Submits Review Comments</vt:lpstr>
      <vt:lpstr>Detailed Information Reviewer Submits Review Comments</vt:lpstr>
      <vt:lpstr>Detailed Information Author Classifies Comments</vt:lpstr>
      <vt:lpstr>Detailed Information Reviewer/Author Display Comments</vt:lpstr>
      <vt:lpstr>Review Metrics -  List and status of comments</vt:lpstr>
      <vt:lpstr>Review Metrics -  # of defects, logical pages, effectiveness, effort</vt:lpstr>
      <vt:lpstr>Document approval and release in WebLibrary</vt:lpstr>
      <vt:lpstr>Document approval and release: overview (1)</vt:lpstr>
      <vt:lpstr>Document approval and release: overview (2)</vt:lpstr>
      <vt:lpstr>Verify review results</vt:lpstr>
      <vt:lpstr>Approve the document: set status to PD+</vt:lpstr>
      <vt:lpstr>Reject the document</vt:lpstr>
      <vt:lpstr>Reject the document: Step 1 – Record your remarks</vt:lpstr>
      <vt:lpstr>Reject the document: Step 2 – Set status to IP2</vt:lpstr>
      <vt:lpstr>Release of a document</vt:lpstr>
      <vt:lpstr>Notification of release </vt:lpstr>
      <vt:lpstr>Advanced WebLibrary Features</vt:lpstr>
      <vt:lpstr>Advanced WebLibrary features</vt:lpstr>
      <vt:lpstr>All : reading HTML docs</vt:lpstr>
      <vt:lpstr>Author : writing HTML documents</vt:lpstr>
      <vt:lpstr>Author : writing HTML documents - What NOT to do</vt:lpstr>
      <vt:lpstr>Author : writing HTML documents</vt:lpstr>
      <vt:lpstr>Author : writing HTML documents</vt:lpstr>
      <vt:lpstr>Author : writing HTML documents</vt:lpstr>
      <vt:lpstr>Author : writing HTML documents</vt:lpstr>
      <vt:lpstr>Author : writing HTML documents</vt:lpstr>
      <vt:lpstr>Web Library - Document Security (1)</vt:lpstr>
      <vt:lpstr>Web Library - Document Security (2)</vt:lpstr>
      <vt:lpstr>Web Library - Document Security (3)</vt:lpstr>
      <vt:lpstr>Author : Document delivery via mail(1)</vt:lpstr>
      <vt:lpstr>Author : Document delivery via mail(2)</vt:lpstr>
      <vt:lpstr>Administrator : Bulk transfer</vt:lpstr>
      <vt:lpstr>Author: PDF as view format </vt:lpstr>
      <vt:lpstr>Weblib as FAQ register  comments can be classified as FAQ</vt:lpstr>
      <vt:lpstr>Weblib as FAQ register  list of Frequent Asked Questions</vt:lpstr>
      <vt:lpstr>Weblib as action point register create action point</vt:lpstr>
      <vt:lpstr>Weblib as action point register list of action points</vt:lpstr>
      <vt:lpstr>Weblib as action point register  comments can be classified as AP</vt:lpstr>
      <vt:lpstr>Weblib as action point register  My open action points</vt:lpstr>
      <vt:lpstr>Electronic Approval via weblib</vt:lpstr>
      <vt:lpstr>1. ‘Send approval invitation’ in weblib by author of the document</vt:lpstr>
      <vt:lpstr>2. Read approval invitation and approve/not approve in mail browser by approver of the document</vt:lpstr>
      <vt:lpstr>3. Provide additional information in mail browser by approver of the document</vt:lpstr>
      <vt:lpstr>4. Confirmation of Reply approval invitation in mail browser of approver</vt:lpstr>
      <vt:lpstr>5. Reply of approval /disapproval in mail browser to author</vt:lpstr>
      <vt:lpstr>6. Collect feedback of approval invitation in weblib  by author</vt:lpstr>
      <vt:lpstr>Notification</vt:lpstr>
      <vt:lpstr>Read protection with ACL</vt:lpstr>
      <vt:lpstr>WebLibrary philosophy</vt:lpstr>
      <vt:lpstr>Weblib is managed via the Community Source philosophy</vt:lpstr>
      <vt:lpstr>Extra Information</vt:lpstr>
      <vt:lpstr>Extra Information</vt:lpstr>
      <vt:lpstr>Management Summary</vt:lpstr>
      <vt:lpstr>Management Summary: Why use weblib? Because it’s:</vt:lpstr>
      <vt:lpstr>References</vt:lpstr>
      <vt:lpstr>Glossary</vt:lpstr>
    </vt:vector>
  </TitlesOfParts>
  <Company>Alcatel-Lucent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management with the WebLibrary</dc:title>
  <dc:creator>Johnny Reusens</dc:creator>
  <cp:lastModifiedBy>Johnny Reusens</cp:lastModifiedBy>
  <cp:revision>240</cp:revision>
  <cp:lastPrinted>2002-05-14T21:14:12Z</cp:lastPrinted>
  <dcterms:created xsi:type="dcterms:W3CDTF">2003-03-11T12:54:31Z</dcterms:created>
  <dcterms:modified xsi:type="dcterms:W3CDTF">2013-07-26T08:51:14Z</dcterms:modified>
</cp:coreProperties>
</file>